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Gotham Condensed" charset="1" panose="00000000000000000000"/>
      <p:regular r:id="rId14"/>
    </p:embeddedFont>
    <p:embeddedFont>
      <p:font typeface="Gotham Condensed Bold" charset="1" panose="00000000000000000000"/>
      <p:regular r:id="rId15"/>
    </p:embeddedFont>
    <p:embeddedFont>
      <p:font typeface="Gotham Condensed Italics" charset="1" panose="00000000000000000000"/>
      <p:regular r:id="rId16"/>
    </p:embeddedFont>
    <p:embeddedFont>
      <p:font typeface="Gotham Condensed Bold Italics" charset="1" panose="00000000000000000000"/>
      <p:regular r:id="rId17"/>
    </p:embeddedFont>
    <p:embeddedFont>
      <p:font typeface="Gotham Condensed Light" charset="1" panose="02000000000000000000"/>
      <p:regular r:id="rId18"/>
    </p:embeddedFont>
    <p:embeddedFont>
      <p:font typeface="Gotham Condensed Light Italics" charset="1" panose="02000000000000000000"/>
      <p:regular r:id="rId19"/>
    </p:embeddedFont>
    <p:embeddedFont>
      <p:font typeface="Gotham Condensed Heavy" charset="1" panose="00000000000000000000"/>
      <p:regular r:id="rId20"/>
    </p:embeddedFont>
    <p:embeddedFont>
      <p:font typeface="Gotham Condensed Heavy Italics"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png>
</file>

<file path=ppt/media/image13.svg>
</file>

<file path=ppt/media/image14.png>
</file>

<file path=ppt/media/image15.svg>
</file>

<file path=ppt/media/image16.jpeg>
</file>

<file path=ppt/media/image17.png>
</file>

<file path=ppt/media/image18.svg>
</file>

<file path=ppt/media/image19.png>
</file>

<file path=ppt/media/image2.svg>
</file>

<file path=ppt/media/image20.svg>
</file>

<file path=ppt/media/image3.jpeg>
</file>

<file path=ppt/media/image4.jpeg>
</file>

<file path=ppt/media/image5.jpeg>
</file>

<file path=ppt/media/image6.png>
</file>

<file path=ppt/media/image7.png>
</file>

<file path=ppt/media/image8.pn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jpe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jpeg" Type="http://schemas.openxmlformats.org/officeDocument/2006/relationships/image"/><Relationship Id="rId5" Target="../media/image10.jpeg" Type="http://schemas.openxmlformats.org/officeDocument/2006/relationships/image"/><Relationship Id="rId6" Target="../media/image11.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8.svg" Type="http://schemas.openxmlformats.org/officeDocument/2006/relationships/image"/><Relationship Id="rId11" Target="../media/image19.png" Type="http://schemas.openxmlformats.org/officeDocument/2006/relationships/image"/><Relationship Id="rId12" Target="../media/image20.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14.png" Type="http://schemas.openxmlformats.org/officeDocument/2006/relationships/image"/><Relationship Id="rId7" Target="../media/image15.svg" Type="http://schemas.openxmlformats.org/officeDocument/2006/relationships/image"/><Relationship Id="rId8" Target="../media/image16.jpeg" Type="http://schemas.openxmlformats.org/officeDocument/2006/relationships/image"/><Relationship Id="rId9"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D6CFC4"/>
        </a:solidFill>
      </p:bgPr>
    </p:bg>
    <p:spTree>
      <p:nvGrpSpPr>
        <p:cNvPr id="1" name=""/>
        <p:cNvGrpSpPr/>
        <p:nvPr/>
      </p:nvGrpSpPr>
      <p:grpSpPr>
        <a:xfrm>
          <a:off x="0" y="0"/>
          <a:ext cx="0" cy="0"/>
          <a:chOff x="0" y="0"/>
          <a:chExt cx="0" cy="0"/>
        </a:xfrm>
      </p:grpSpPr>
      <p:sp>
        <p:nvSpPr>
          <p:cNvPr name="AutoShape 2" id="2"/>
          <p:cNvSpPr/>
          <p:nvPr/>
        </p:nvSpPr>
        <p:spPr>
          <a:xfrm flipV="true">
            <a:off x="-697356" y="8225703"/>
            <a:ext cx="19682711" cy="0"/>
          </a:xfrm>
          <a:prstGeom prst="line">
            <a:avLst/>
          </a:prstGeom>
          <a:ln cap="flat" w="19050">
            <a:solidFill>
              <a:srgbClr val="1C120B"/>
            </a:solidFill>
            <a:prstDash val="solid"/>
            <a:headEnd type="none" len="sm" w="sm"/>
            <a:tailEnd type="none" len="sm" w="sm"/>
          </a:ln>
        </p:spPr>
      </p:sp>
      <p:grpSp>
        <p:nvGrpSpPr>
          <p:cNvPr name="Group 3" id="3"/>
          <p:cNvGrpSpPr/>
          <p:nvPr/>
        </p:nvGrpSpPr>
        <p:grpSpPr>
          <a:xfrm rot="0">
            <a:off x="-52280" y="8235228"/>
            <a:ext cx="18392559" cy="2051772"/>
            <a:chOff x="0" y="0"/>
            <a:chExt cx="4844131" cy="540385"/>
          </a:xfrm>
        </p:grpSpPr>
        <p:sp>
          <p:nvSpPr>
            <p:cNvPr name="Freeform 4" id="4"/>
            <p:cNvSpPr/>
            <p:nvPr/>
          </p:nvSpPr>
          <p:spPr>
            <a:xfrm flipH="false" flipV="false" rot="0">
              <a:off x="0" y="0"/>
              <a:ext cx="4844131" cy="540385"/>
            </a:xfrm>
            <a:custGeom>
              <a:avLst/>
              <a:gdLst/>
              <a:ahLst/>
              <a:cxnLst/>
              <a:rect r="r" b="b" t="t" l="l"/>
              <a:pathLst>
                <a:path h="540385" w="4844131">
                  <a:moveTo>
                    <a:pt x="0" y="0"/>
                  </a:moveTo>
                  <a:lnTo>
                    <a:pt x="4844131" y="0"/>
                  </a:lnTo>
                  <a:lnTo>
                    <a:pt x="4844131" y="540385"/>
                  </a:lnTo>
                  <a:lnTo>
                    <a:pt x="0" y="540385"/>
                  </a:lnTo>
                  <a:close/>
                </a:path>
              </a:pathLst>
            </a:custGeom>
            <a:solidFill>
              <a:srgbClr val="B6AD99"/>
            </a:solidFill>
          </p:spPr>
        </p:sp>
        <p:sp>
          <p:nvSpPr>
            <p:cNvPr name="TextBox 5" id="5"/>
            <p:cNvSpPr txBox="true"/>
            <p:nvPr/>
          </p:nvSpPr>
          <p:spPr>
            <a:xfrm>
              <a:off x="0" y="-47625"/>
              <a:ext cx="4844131" cy="588010"/>
            </a:xfrm>
            <a:prstGeom prst="rect">
              <a:avLst/>
            </a:prstGeom>
          </p:spPr>
          <p:txBody>
            <a:bodyPr anchor="ctr" rtlCol="false" tIns="50800" lIns="50800" bIns="50800" rIns="50800"/>
            <a:lstStyle/>
            <a:p>
              <a:pPr algn="ctr">
                <a:lnSpc>
                  <a:spcPts val="2800"/>
                </a:lnSpc>
              </a:pPr>
            </a:p>
          </p:txBody>
        </p:sp>
      </p:grpSp>
      <p:sp>
        <p:nvSpPr>
          <p:cNvPr name="Freeform 6" id="6"/>
          <p:cNvSpPr/>
          <p:nvPr/>
        </p:nvSpPr>
        <p:spPr>
          <a:xfrm flipH="false" flipV="false" rot="0">
            <a:off x="-697356" y="-443046"/>
            <a:ext cx="7129158" cy="7129158"/>
          </a:xfrm>
          <a:custGeom>
            <a:avLst/>
            <a:gdLst/>
            <a:ahLst/>
            <a:cxnLst/>
            <a:rect r="r" b="b" t="t" l="l"/>
            <a:pathLst>
              <a:path h="7129158" w="7129158">
                <a:moveTo>
                  <a:pt x="0" y="0"/>
                </a:moveTo>
                <a:lnTo>
                  <a:pt x="7129158" y="0"/>
                </a:lnTo>
                <a:lnTo>
                  <a:pt x="7129158" y="7129158"/>
                </a:lnTo>
                <a:lnTo>
                  <a:pt x="0" y="7129158"/>
                </a:lnTo>
                <a:lnTo>
                  <a:pt x="0" y="0"/>
                </a:lnTo>
                <a:close/>
              </a:path>
            </a:pathLst>
          </a:custGeom>
          <a:blipFill>
            <a:blip r:embed="rId2">
              <a:alphaModFix amt="80000"/>
              <a:extLst>
                <a:ext uri="{96DAC541-7B7A-43D3-8B79-37D633B846F1}">
                  <asvg:svgBlip xmlns:asvg="http://schemas.microsoft.com/office/drawing/2016/SVG/main" r:embed="rId3"/>
                </a:ext>
              </a:extLst>
            </a:blip>
            <a:stretch>
              <a:fillRect l="0" t="0" r="0" b="0"/>
            </a:stretch>
          </a:blipFill>
        </p:spPr>
      </p:sp>
      <p:grpSp>
        <p:nvGrpSpPr>
          <p:cNvPr name="Group 7" id="7"/>
          <p:cNvGrpSpPr>
            <a:grpSpLocks noChangeAspect="true"/>
          </p:cNvGrpSpPr>
          <p:nvPr/>
        </p:nvGrpSpPr>
        <p:grpSpPr>
          <a:xfrm rot="0">
            <a:off x="9720423" y="870517"/>
            <a:ext cx="7021916" cy="9416483"/>
            <a:chOff x="0" y="0"/>
            <a:chExt cx="8999664" cy="12068670"/>
          </a:xfrm>
        </p:grpSpPr>
        <p:sp>
          <p:nvSpPr>
            <p:cNvPr name="Freeform 8" id="8"/>
            <p:cNvSpPr/>
            <p:nvPr/>
          </p:nvSpPr>
          <p:spPr>
            <a:xfrm flipH="false" flipV="false" rot="0">
              <a:off x="0" y="0"/>
              <a:ext cx="8999601" cy="12068683"/>
            </a:xfrm>
            <a:custGeom>
              <a:avLst/>
              <a:gdLst/>
              <a:ahLst/>
              <a:cxnLst/>
              <a:rect r="r" b="b" t="t" l="l"/>
              <a:pathLst>
                <a:path h="12068683" w="8999601">
                  <a:moveTo>
                    <a:pt x="1059180" y="0"/>
                  </a:moveTo>
                  <a:cubicBezTo>
                    <a:pt x="474218" y="0"/>
                    <a:pt x="0" y="474218"/>
                    <a:pt x="0" y="1059180"/>
                  </a:cubicBezTo>
                  <a:lnTo>
                    <a:pt x="0" y="12068683"/>
                  </a:lnTo>
                  <a:lnTo>
                    <a:pt x="8999601" y="12068683"/>
                  </a:lnTo>
                  <a:lnTo>
                    <a:pt x="8999601" y="1059180"/>
                  </a:lnTo>
                  <a:cubicBezTo>
                    <a:pt x="8999601" y="474218"/>
                    <a:pt x="8525383" y="0"/>
                    <a:pt x="7940421" y="0"/>
                  </a:cubicBezTo>
                  <a:close/>
                </a:path>
              </a:pathLst>
            </a:custGeom>
            <a:blipFill>
              <a:blip r:embed="rId4"/>
              <a:stretch>
                <a:fillRect l="0" t="-7170" r="0" b="-25397"/>
              </a:stretch>
            </a:blipFill>
          </p:spPr>
        </p:sp>
      </p:grpSp>
      <p:sp>
        <p:nvSpPr>
          <p:cNvPr name="AutoShape 9" id="9"/>
          <p:cNvSpPr/>
          <p:nvPr/>
        </p:nvSpPr>
        <p:spPr>
          <a:xfrm flipV="true">
            <a:off x="-697356" y="860992"/>
            <a:ext cx="19682711" cy="0"/>
          </a:xfrm>
          <a:prstGeom prst="line">
            <a:avLst/>
          </a:prstGeom>
          <a:ln cap="flat" w="19050">
            <a:solidFill>
              <a:srgbClr val="1C120B"/>
            </a:solidFill>
            <a:prstDash val="solid"/>
            <a:headEnd type="none" len="sm" w="sm"/>
            <a:tailEnd type="none" len="sm" w="sm"/>
          </a:ln>
        </p:spPr>
      </p:sp>
      <p:sp>
        <p:nvSpPr>
          <p:cNvPr name="AutoShape 10" id="10"/>
          <p:cNvSpPr/>
          <p:nvPr/>
        </p:nvSpPr>
        <p:spPr>
          <a:xfrm flipH="true">
            <a:off x="898897" y="851490"/>
            <a:ext cx="0" cy="9728519"/>
          </a:xfrm>
          <a:prstGeom prst="line">
            <a:avLst/>
          </a:prstGeom>
          <a:ln cap="flat" w="19050">
            <a:solidFill>
              <a:srgbClr val="1C120B"/>
            </a:solidFill>
            <a:prstDash val="solid"/>
            <a:headEnd type="none" len="sm" w="sm"/>
            <a:tailEnd type="none" len="sm" w="sm"/>
          </a:ln>
        </p:spPr>
      </p:sp>
      <p:grpSp>
        <p:nvGrpSpPr>
          <p:cNvPr name="Group 11" id="11"/>
          <p:cNvGrpSpPr/>
          <p:nvPr/>
        </p:nvGrpSpPr>
        <p:grpSpPr>
          <a:xfrm rot="0">
            <a:off x="17053921" y="610529"/>
            <a:ext cx="712383" cy="474922"/>
            <a:chOff x="0" y="0"/>
            <a:chExt cx="949844" cy="633229"/>
          </a:xfrm>
        </p:grpSpPr>
        <p:grpSp>
          <p:nvGrpSpPr>
            <p:cNvPr name="Group 12" id="12"/>
            <p:cNvGrpSpPr/>
            <p:nvPr/>
          </p:nvGrpSpPr>
          <p:grpSpPr>
            <a:xfrm rot="0">
              <a:off x="316615" y="0"/>
              <a:ext cx="633229" cy="63322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4" id="14"/>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nvGrpSpPr>
            <p:cNvPr name="Group 15" id="15"/>
            <p:cNvGrpSpPr/>
            <p:nvPr/>
          </p:nvGrpSpPr>
          <p:grpSpPr>
            <a:xfrm rot="0">
              <a:off x="0" y="0"/>
              <a:ext cx="633229" cy="63322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7" id="17"/>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grpSp>
        <p:nvGrpSpPr>
          <p:cNvPr name="Group 18" id="18"/>
          <p:cNvGrpSpPr/>
          <p:nvPr/>
        </p:nvGrpSpPr>
        <p:grpSpPr>
          <a:xfrm rot="5400000">
            <a:off x="552230" y="9020839"/>
            <a:ext cx="712383" cy="474922"/>
            <a:chOff x="0" y="0"/>
            <a:chExt cx="949844" cy="633229"/>
          </a:xfrm>
        </p:grpSpPr>
        <p:grpSp>
          <p:nvGrpSpPr>
            <p:cNvPr name="Group 19" id="19"/>
            <p:cNvGrpSpPr/>
            <p:nvPr/>
          </p:nvGrpSpPr>
          <p:grpSpPr>
            <a:xfrm rot="0">
              <a:off x="316615" y="0"/>
              <a:ext cx="633229" cy="633229"/>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21" id="21"/>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nvGrpSpPr>
            <p:cNvPr name="Group 22" id="22"/>
            <p:cNvGrpSpPr/>
            <p:nvPr/>
          </p:nvGrpSpPr>
          <p:grpSpPr>
            <a:xfrm rot="0">
              <a:off x="0" y="0"/>
              <a:ext cx="633229" cy="633229"/>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24" id="24"/>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sp>
        <p:nvSpPr>
          <p:cNvPr name="TextBox 25" id="25"/>
          <p:cNvSpPr txBox="true"/>
          <p:nvPr/>
        </p:nvSpPr>
        <p:spPr>
          <a:xfrm rot="0">
            <a:off x="1853915" y="2597317"/>
            <a:ext cx="7089132" cy="5387950"/>
          </a:xfrm>
          <a:prstGeom prst="rect">
            <a:avLst/>
          </a:prstGeom>
        </p:spPr>
        <p:txBody>
          <a:bodyPr anchor="t" rtlCol="false" tIns="0" lIns="0" bIns="0" rIns="0">
            <a:spAutoFit/>
          </a:bodyPr>
          <a:lstStyle/>
          <a:p>
            <a:pPr>
              <a:lnSpc>
                <a:spcPts val="13599"/>
              </a:lnSpc>
            </a:pPr>
            <a:r>
              <a:rPr lang="en-US" sz="16999">
                <a:solidFill>
                  <a:srgbClr val="1C120B"/>
                </a:solidFill>
                <a:latin typeface="Gotham Condensed Bold"/>
              </a:rPr>
              <a:t>REUSABLE WATER BOTTLE</a:t>
            </a:r>
          </a:p>
        </p:txBody>
      </p:sp>
      <p:sp>
        <p:nvSpPr>
          <p:cNvPr name="TextBox 26" id="26"/>
          <p:cNvSpPr txBox="true"/>
          <p:nvPr/>
        </p:nvSpPr>
        <p:spPr>
          <a:xfrm rot="0">
            <a:off x="1853915" y="1751179"/>
            <a:ext cx="7089132" cy="349250"/>
          </a:xfrm>
          <a:prstGeom prst="rect">
            <a:avLst/>
          </a:prstGeom>
        </p:spPr>
        <p:txBody>
          <a:bodyPr anchor="t" rtlCol="false" tIns="0" lIns="0" bIns="0" rIns="0">
            <a:spAutoFit/>
          </a:bodyPr>
          <a:lstStyle/>
          <a:p>
            <a:pPr>
              <a:lnSpc>
                <a:spcPts val="2800"/>
              </a:lnSpc>
            </a:pPr>
            <a:r>
              <a:rPr lang="en-US" sz="2000" spc="460">
                <a:solidFill>
                  <a:srgbClr val="1C120B"/>
                </a:solidFill>
                <a:latin typeface="DM Sans"/>
              </a:rPr>
              <a:t>BRAND NEW ECO-PRODUCT</a:t>
            </a:r>
          </a:p>
        </p:txBody>
      </p:sp>
      <p:sp>
        <p:nvSpPr>
          <p:cNvPr name="TextBox 27" id="27"/>
          <p:cNvSpPr txBox="true"/>
          <p:nvPr/>
        </p:nvSpPr>
        <p:spPr>
          <a:xfrm rot="0">
            <a:off x="1853915" y="9102003"/>
            <a:ext cx="7089132" cy="349250"/>
          </a:xfrm>
          <a:prstGeom prst="rect">
            <a:avLst/>
          </a:prstGeom>
        </p:spPr>
        <p:txBody>
          <a:bodyPr anchor="t" rtlCol="false" tIns="0" lIns="0" bIns="0" rIns="0">
            <a:spAutoFit/>
          </a:bodyPr>
          <a:lstStyle/>
          <a:p>
            <a:pPr>
              <a:lnSpc>
                <a:spcPts val="2800"/>
              </a:lnSpc>
            </a:pPr>
            <a:r>
              <a:rPr lang="en-US" sz="2000" spc="460">
                <a:solidFill>
                  <a:srgbClr val="1C120B"/>
                </a:solidFill>
                <a:latin typeface="DM Sans"/>
              </a:rPr>
              <a:t>PRESENTATION BY DIMAS PRATAMA</a:t>
            </a:r>
          </a:p>
        </p:txBody>
      </p:sp>
      <p:sp>
        <p:nvSpPr>
          <p:cNvPr name="TextBox 28" id="28"/>
          <p:cNvSpPr txBox="true"/>
          <p:nvPr/>
        </p:nvSpPr>
        <p:spPr>
          <a:xfrm rot="-5400000">
            <a:off x="13870506" y="4430508"/>
            <a:ext cx="7031587" cy="349250"/>
          </a:xfrm>
          <a:prstGeom prst="rect">
            <a:avLst/>
          </a:prstGeom>
        </p:spPr>
        <p:txBody>
          <a:bodyPr anchor="t" rtlCol="false" tIns="0" lIns="0" bIns="0" rIns="0">
            <a:spAutoFit/>
          </a:bodyPr>
          <a:lstStyle/>
          <a:p>
            <a:pPr algn="ctr">
              <a:lnSpc>
                <a:spcPts val="2800"/>
              </a:lnSpc>
            </a:pPr>
            <a:r>
              <a:rPr lang="en-US" sz="2000" spc="460">
                <a:solidFill>
                  <a:srgbClr val="1C120B"/>
                </a:solidFill>
                <a:latin typeface="DM Sans"/>
              </a:rPr>
              <a:t>A11.2021.13254</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D6CFC4"/>
        </a:solidFill>
      </p:bgPr>
    </p:bg>
    <p:spTree>
      <p:nvGrpSpPr>
        <p:cNvPr id="1" name=""/>
        <p:cNvGrpSpPr/>
        <p:nvPr/>
      </p:nvGrpSpPr>
      <p:grpSpPr>
        <a:xfrm>
          <a:off x="0" y="0"/>
          <a:ext cx="0" cy="0"/>
          <a:chOff x="0" y="0"/>
          <a:chExt cx="0" cy="0"/>
        </a:xfrm>
      </p:grpSpPr>
      <p:sp>
        <p:nvSpPr>
          <p:cNvPr name="Freeform 2" id="2"/>
          <p:cNvSpPr/>
          <p:nvPr/>
        </p:nvSpPr>
        <p:spPr>
          <a:xfrm flipH="false" flipV="false" rot="0">
            <a:off x="2991878" y="2014842"/>
            <a:ext cx="7129158" cy="7129158"/>
          </a:xfrm>
          <a:custGeom>
            <a:avLst/>
            <a:gdLst/>
            <a:ahLst/>
            <a:cxnLst/>
            <a:rect r="r" b="b" t="t" l="l"/>
            <a:pathLst>
              <a:path h="7129158" w="7129158">
                <a:moveTo>
                  <a:pt x="0" y="0"/>
                </a:moveTo>
                <a:lnTo>
                  <a:pt x="7129158" y="0"/>
                </a:lnTo>
                <a:lnTo>
                  <a:pt x="7129158" y="7129158"/>
                </a:lnTo>
                <a:lnTo>
                  <a:pt x="0" y="7129158"/>
                </a:lnTo>
                <a:lnTo>
                  <a:pt x="0" y="0"/>
                </a:lnTo>
                <a:close/>
              </a:path>
            </a:pathLst>
          </a:custGeom>
          <a:blipFill>
            <a:blip r:embed="rId2">
              <a:alphaModFix amt="80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031164" y="-54042"/>
            <a:ext cx="9309116" cy="10395084"/>
            <a:chOff x="0" y="0"/>
            <a:chExt cx="2451784" cy="2737800"/>
          </a:xfrm>
        </p:grpSpPr>
        <p:sp>
          <p:nvSpPr>
            <p:cNvPr name="Freeform 4" id="4"/>
            <p:cNvSpPr/>
            <p:nvPr/>
          </p:nvSpPr>
          <p:spPr>
            <a:xfrm flipH="false" flipV="false" rot="0">
              <a:off x="0" y="0"/>
              <a:ext cx="2451783" cy="2737800"/>
            </a:xfrm>
            <a:custGeom>
              <a:avLst/>
              <a:gdLst/>
              <a:ahLst/>
              <a:cxnLst/>
              <a:rect r="r" b="b" t="t" l="l"/>
              <a:pathLst>
                <a:path h="2737800" w="2451783">
                  <a:moveTo>
                    <a:pt x="0" y="0"/>
                  </a:moveTo>
                  <a:lnTo>
                    <a:pt x="2451783" y="0"/>
                  </a:lnTo>
                  <a:lnTo>
                    <a:pt x="2451783" y="2737800"/>
                  </a:lnTo>
                  <a:lnTo>
                    <a:pt x="0" y="2737800"/>
                  </a:lnTo>
                  <a:close/>
                </a:path>
              </a:pathLst>
            </a:custGeom>
            <a:solidFill>
              <a:srgbClr val="B6AD99"/>
            </a:solidFill>
          </p:spPr>
        </p:sp>
        <p:sp>
          <p:nvSpPr>
            <p:cNvPr name="TextBox 5" id="5"/>
            <p:cNvSpPr txBox="true"/>
            <p:nvPr/>
          </p:nvSpPr>
          <p:spPr>
            <a:xfrm>
              <a:off x="0" y="-47625"/>
              <a:ext cx="2451784" cy="2785425"/>
            </a:xfrm>
            <a:prstGeom prst="rect">
              <a:avLst/>
            </a:prstGeom>
          </p:spPr>
          <p:txBody>
            <a:bodyPr anchor="ctr" rtlCol="false" tIns="50800" lIns="50800" bIns="50800" rIns="50800"/>
            <a:lstStyle/>
            <a:p>
              <a:pPr algn="ctr">
                <a:lnSpc>
                  <a:spcPts val="2800"/>
                </a:lnSpc>
              </a:pPr>
            </a:p>
          </p:txBody>
        </p:sp>
      </p:grpSp>
      <p:sp>
        <p:nvSpPr>
          <p:cNvPr name="AutoShape 6" id="6"/>
          <p:cNvSpPr/>
          <p:nvPr/>
        </p:nvSpPr>
        <p:spPr>
          <a:xfrm flipV="true">
            <a:off x="-697356" y="8225703"/>
            <a:ext cx="19682711" cy="0"/>
          </a:xfrm>
          <a:prstGeom prst="line">
            <a:avLst/>
          </a:prstGeom>
          <a:ln cap="flat" w="19050">
            <a:solidFill>
              <a:srgbClr val="1C120B"/>
            </a:solidFill>
            <a:prstDash val="solid"/>
            <a:headEnd type="none" len="sm" w="sm"/>
            <a:tailEnd type="none" len="sm" w="sm"/>
          </a:ln>
        </p:spPr>
      </p:sp>
      <p:sp>
        <p:nvSpPr>
          <p:cNvPr name="AutoShape 7" id="7"/>
          <p:cNvSpPr/>
          <p:nvPr/>
        </p:nvSpPr>
        <p:spPr>
          <a:xfrm>
            <a:off x="898897" y="-23921"/>
            <a:ext cx="0" cy="10334841"/>
          </a:xfrm>
          <a:prstGeom prst="line">
            <a:avLst/>
          </a:prstGeom>
          <a:ln cap="flat" w="19050">
            <a:solidFill>
              <a:srgbClr val="1C120B"/>
            </a:solidFill>
            <a:prstDash val="solid"/>
            <a:headEnd type="none" len="sm" w="sm"/>
            <a:tailEnd type="none" len="sm" w="sm"/>
          </a:ln>
        </p:spPr>
      </p:sp>
      <p:grpSp>
        <p:nvGrpSpPr>
          <p:cNvPr name="Group 8" id="8"/>
          <p:cNvGrpSpPr/>
          <p:nvPr/>
        </p:nvGrpSpPr>
        <p:grpSpPr>
          <a:xfrm rot="5400000">
            <a:off x="552230" y="9020839"/>
            <a:ext cx="712383" cy="474922"/>
            <a:chOff x="0" y="0"/>
            <a:chExt cx="949844" cy="633229"/>
          </a:xfrm>
        </p:grpSpPr>
        <p:grpSp>
          <p:nvGrpSpPr>
            <p:cNvPr name="Group 9" id="9"/>
            <p:cNvGrpSpPr/>
            <p:nvPr/>
          </p:nvGrpSpPr>
          <p:grpSpPr>
            <a:xfrm rot="0">
              <a:off x="316615" y="0"/>
              <a:ext cx="633229" cy="63322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nvGrpSpPr>
            <p:cNvPr name="Group 12" id="12"/>
            <p:cNvGrpSpPr/>
            <p:nvPr/>
          </p:nvGrpSpPr>
          <p:grpSpPr>
            <a:xfrm rot="0">
              <a:off x="0" y="0"/>
              <a:ext cx="633229" cy="63322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4" id="14"/>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grpSp>
        <p:nvGrpSpPr>
          <p:cNvPr name="Group 15" id="15"/>
          <p:cNvGrpSpPr/>
          <p:nvPr/>
        </p:nvGrpSpPr>
        <p:grpSpPr>
          <a:xfrm rot="0">
            <a:off x="10033555" y="0"/>
            <a:ext cx="12324266" cy="8216178"/>
            <a:chOff x="0" y="0"/>
            <a:chExt cx="16432355" cy="10954903"/>
          </a:xfrm>
        </p:grpSpPr>
        <p:grpSp>
          <p:nvGrpSpPr>
            <p:cNvPr name="Group 16" id="16"/>
            <p:cNvGrpSpPr/>
            <p:nvPr/>
          </p:nvGrpSpPr>
          <p:grpSpPr>
            <a:xfrm rot="0">
              <a:off x="5477452" y="0"/>
              <a:ext cx="10954903" cy="10954903"/>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0" y="0"/>
              <a:ext cx="10954903" cy="10954903"/>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2799"/>
                  </a:lnSpc>
                </a:pPr>
              </a:p>
            </p:txBody>
          </p:sp>
        </p:grpSp>
      </p:grpSp>
      <p:grpSp>
        <p:nvGrpSpPr>
          <p:cNvPr name="Group 22" id="22"/>
          <p:cNvGrpSpPr/>
          <p:nvPr/>
        </p:nvGrpSpPr>
        <p:grpSpPr>
          <a:xfrm rot="0">
            <a:off x="9031164" y="1374636"/>
            <a:ext cx="7562202" cy="8394978"/>
            <a:chOff x="0" y="0"/>
            <a:chExt cx="9968243" cy="11065980"/>
          </a:xfrm>
        </p:grpSpPr>
        <p:sp>
          <p:nvSpPr>
            <p:cNvPr name="Freeform 23" id="23"/>
            <p:cNvSpPr/>
            <p:nvPr/>
          </p:nvSpPr>
          <p:spPr>
            <a:xfrm flipH="false" flipV="false" rot="0">
              <a:off x="0" y="0"/>
              <a:ext cx="9968230" cy="11066018"/>
            </a:xfrm>
            <a:custGeom>
              <a:avLst/>
              <a:gdLst/>
              <a:ahLst/>
              <a:cxnLst/>
              <a:rect r="r" b="b" t="t" l="l"/>
              <a:pathLst>
                <a:path h="11066018" w="9968230">
                  <a:moveTo>
                    <a:pt x="0" y="0"/>
                  </a:moveTo>
                  <a:lnTo>
                    <a:pt x="0" y="11066018"/>
                  </a:lnTo>
                  <a:lnTo>
                    <a:pt x="8909050" y="11066018"/>
                  </a:lnTo>
                  <a:cubicBezTo>
                    <a:pt x="9494012" y="11066018"/>
                    <a:pt x="9968230" y="10591800"/>
                    <a:pt x="9968230" y="10006838"/>
                  </a:cubicBezTo>
                  <a:lnTo>
                    <a:pt x="9968230" y="1059180"/>
                  </a:lnTo>
                  <a:cubicBezTo>
                    <a:pt x="9968230" y="474218"/>
                    <a:pt x="9494012" y="0"/>
                    <a:pt x="8909050" y="0"/>
                  </a:cubicBezTo>
                  <a:close/>
                </a:path>
              </a:pathLst>
            </a:custGeom>
            <a:blipFill>
              <a:blip r:embed="rId4"/>
              <a:stretch>
                <a:fillRect l="-5506" t="0" r="-5506" b="0"/>
              </a:stretch>
            </a:blipFill>
          </p:spPr>
        </p:sp>
      </p:grpSp>
      <p:sp>
        <p:nvSpPr>
          <p:cNvPr name="AutoShape 24" id="24"/>
          <p:cNvSpPr/>
          <p:nvPr/>
        </p:nvSpPr>
        <p:spPr>
          <a:xfrm>
            <a:off x="9040689" y="-4697856"/>
            <a:ext cx="0" cy="19682711"/>
          </a:xfrm>
          <a:prstGeom prst="line">
            <a:avLst/>
          </a:prstGeom>
          <a:ln cap="flat" w="19050">
            <a:solidFill>
              <a:srgbClr val="1C120B"/>
            </a:solidFill>
            <a:prstDash val="solid"/>
            <a:headEnd type="none" len="sm" w="sm"/>
            <a:tailEnd type="none" len="sm" w="sm"/>
          </a:ln>
        </p:spPr>
      </p:sp>
      <p:sp>
        <p:nvSpPr>
          <p:cNvPr name="TextBox 25" id="25"/>
          <p:cNvSpPr txBox="true"/>
          <p:nvPr/>
        </p:nvSpPr>
        <p:spPr>
          <a:xfrm rot="0">
            <a:off x="1853915" y="1495783"/>
            <a:ext cx="6323082" cy="1000132"/>
          </a:xfrm>
          <a:prstGeom prst="rect">
            <a:avLst/>
          </a:prstGeom>
        </p:spPr>
        <p:txBody>
          <a:bodyPr anchor="t" rtlCol="false" tIns="0" lIns="0" bIns="0" rIns="0">
            <a:spAutoFit/>
          </a:bodyPr>
          <a:lstStyle/>
          <a:p>
            <a:pPr>
              <a:lnSpc>
                <a:spcPts val="7200"/>
              </a:lnSpc>
            </a:pPr>
            <a:r>
              <a:rPr lang="en-US" sz="8000">
                <a:solidFill>
                  <a:srgbClr val="1C120B"/>
                </a:solidFill>
                <a:latin typeface="Gotham Condensed Bold"/>
              </a:rPr>
              <a:t>INTRODUCTION</a:t>
            </a:r>
          </a:p>
        </p:txBody>
      </p:sp>
      <p:sp>
        <p:nvSpPr>
          <p:cNvPr name="TextBox 26" id="26"/>
          <p:cNvSpPr txBox="true"/>
          <p:nvPr/>
        </p:nvSpPr>
        <p:spPr>
          <a:xfrm rot="0">
            <a:off x="1853915" y="9096375"/>
            <a:ext cx="2500635" cy="349250"/>
          </a:xfrm>
          <a:prstGeom prst="rect">
            <a:avLst/>
          </a:prstGeom>
        </p:spPr>
        <p:txBody>
          <a:bodyPr anchor="t" rtlCol="false" tIns="0" lIns="0" bIns="0" rIns="0">
            <a:spAutoFit/>
          </a:bodyPr>
          <a:lstStyle/>
          <a:p>
            <a:pPr>
              <a:lnSpc>
                <a:spcPts val="2800"/>
              </a:lnSpc>
            </a:pPr>
            <a:r>
              <a:rPr lang="en-US" sz="2000" spc="460">
                <a:solidFill>
                  <a:srgbClr val="1C120B"/>
                </a:solidFill>
                <a:latin typeface="DM Sans"/>
              </a:rPr>
              <a:t>PAGE 02</a:t>
            </a:r>
          </a:p>
        </p:txBody>
      </p:sp>
      <p:sp>
        <p:nvSpPr>
          <p:cNvPr name="TextBox 27" id="27"/>
          <p:cNvSpPr txBox="true"/>
          <p:nvPr/>
        </p:nvSpPr>
        <p:spPr>
          <a:xfrm rot="0">
            <a:off x="1853915" y="2832117"/>
            <a:ext cx="6323082" cy="4225925"/>
          </a:xfrm>
          <a:prstGeom prst="rect">
            <a:avLst/>
          </a:prstGeom>
        </p:spPr>
        <p:txBody>
          <a:bodyPr anchor="t" rtlCol="false" tIns="0" lIns="0" bIns="0" rIns="0">
            <a:spAutoFit/>
          </a:bodyPr>
          <a:lstStyle/>
          <a:p>
            <a:pPr>
              <a:lnSpc>
                <a:spcPts val="2800"/>
              </a:lnSpc>
            </a:pPr>
            <a:r>
              <a:rPr lang="en-US" sz="2000" spc="40">
                <a:solidFill>
                  <a:srgbClr val="1C120B"/>
                </a:solidFill>
                <a:latin typeface="DM Sans"/>
              </a:rPr>
              <a:t>Stainless Steel Reusable Water Bottle is the perfect companion for your active and eco-conscious lifestyle. </a:t>
            </a:r>
          </a:p>
          <a:p>
            <a:pPr>
              <a:lnSpc>
                <a:spcPts val="2800"/>
              </a:lnSpc>
            </a:pPr>
          </a:p>
          <a:p>
            <a:pPr>
              <a:lnSpc>
                <a:spcPts val="2800"/>
              </a:lnSpc>
            </a:pPr>
            <a:r>
              <a:rPr lang="en-US" sz="2000" spc="40">
                <a:solidFill>
                  <a:srgbClr val="1C120B"/>
                </a:solidFill>
                <a:latin typeface="DM Sans"/>
              </a:rPr>
              <a:t>Crafted with precision and sustainability in mind, this sleek and durable water bottle is designed to make a positive impact on your hydration routine.</a:t>
            </a:r>
          </a:p>
          <a:p>
            <a:pPr>
              <a:lnSpc>
                <a:spcPts val="2800"/>
              </a:lnSpc>
            </a:pPr>
          </a:p>
          <a:p>
            <a:pPr>
              <a:lnSpc>
                <a:spcPts val="2800"/>
              </a:lnSpc>
            </a:pPr>
            <a:r>
              <a:rPr lang="en-US" sz="2000" spc="40">
                <a:solidFill>
                  <a:srgbClr val="1C120B"/>
                </a:solidFill>
                <a:latin typeface="DM Sans"/>
              </a:rPr>
              <a:t>Our reusable water bottles are designed to provide a convenient and stylish alternative, encouraging individuals to make a positive impact on the environment by reducing plastic waste.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D6CFC4"/>
        </a:solidFill>
      </p:bgPr>
    </p:bg>
    <p:spTree>
      <p:nvGrpSpPr>
        <p:cNvPr id="1" name=""/>
        <p:cNvGrpSpPr/>
        <p:nvPr/>
      </p:nvGrpSpPr>
      <p:grpSpPr>
        <a:xfrm>
          <a:off x="0" y="0"/>
          <a:ext cx="0" cy="0"/>
          <a:chOff x="0" y="0"/>
          <a:chExt cx="0" cy="0"/>
        </a:xfrm>
      </p:grpSpPr>
      <p:sp>
        <p:nvSpPr>
          <p:cNvPr name="Freeform 2" id="2"/>
          <p:cNvSpPr/>
          <p:nvPr/>
        </p:nvSpPr>
        <p:spPr>
          <a:xfrm flipH="false" flipV="false" rot="0">
            <a:off x="-1175970" y="3331954"/>
            <a:ext cx="7129158" cy="7129158"/>
          </a:xfrm>
          <a:custGeom>
            <a:avLst/>
            <a:gdLst/>
            <a:ahLst/>
            <a:cxnLst/>
            <a:rect r="r" b="b" t="t" l="l"/>
            <a:pathLst>
              <a:path h="7129158" w="7129158">
                <a:moveTo>
                  <a:pt x="0" y="0"/>
                </a:moveTo>
                <a:lnTo>
                  <a:pt x="7129158" y="0"/>
                </a:lnTo>
                <a:lnTo>
                  <a:pt x="7129158" y="7129158"/>
                </a:lnTo>
                <a:lnTo>
                  <a:pt x="0" y="7129158"/>
                </a:lnTo>
                <a:lnTo>
                  <a:pt x="0" y="0"/>
                </a:lnTo>
                <a:close/>
              </a:path>
            </a:pathLst>
          </a:custGeom>
          <a:blipFill>
            <a:blip r:embed="rId2">
              <a:alphaModFix amt="80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52280" y="-177030"/>
            <a:ext cx="18392559" cy="4823905"/>
            <a:chOff x="0" y="0"/>
            <a:chExt cx="4844131" cy="1270493"/>
          </a:xfrm>
        </p:grpSpPr>
        <p:sp>
          <p:nvSpPr>
            <p:cNvPr name="Freeform 4" id="4"/>
            <p:cNvSpPr/>
            <p:nvPr/>
          </p:nvSpPr>
          <p:spPr>
            <a:xfrm flipH="false" flipV="false" rot="0">
              <a:off x="0" y="0"/>
              <a:ext cx="4844131" cy="1270493"/>
            </a:xfrm>
            <a:custGeom>
              <a:avLst/>
              <a:gdLst/>
              <a:ahLst/>
              <a:cxnLst/>
              <a:rect r="r" b="b" t="t" l="l"/>
              <a:pathLst>
                <a:path h="1270493" w="4844131">
                  <a:moveTo>
                    <a:pt x="0" y="0"/>
                  </a:moveTo>
                  <a:lnTo>
                    <a:pt x="4844131" y="0"/>
                  </a:lnTo>
                  <a:lnTo>
                    <a:pt x="4844131" y="1270493"/>
                  </a:lnTo>
                  <a:lnTo>
                    <a:pt x="0" y="1270493"/>
                  </a:lnTo>
                  <a:close/>
                </a:path>
              </a:pathLst>
            </a:custGeom>
            <a:solidFill>
              <a:srgbClr val="B6AD99"/>
            </a:solidFill>
          </p:spPr>
        </p:sp>
        <p:sp>
          <p:nvSpPr>
            <p:cNvPr name="TextBox 5" id="5"/>
            <p:cNvSpPr txBox="true"/>
            <p:nvPr/>
          </p:nvSpPr>
          <p:spPr>
            <a:xfrm>
              <a:off x="0" y="-47625"/>
              <a:ext cx="4844131" cy="1318118"/>
            </a:xfrm>
            <a:prstGeom prst="rect">
              <a:avLst/>
            </a:prstGeom>
          </p:spPr>
          <p:txBody>
            <a:bodyPr anchor="ctr" rtlCol="false" tIns="50800" lIns="50800" bIns="50800" rIns="50800"/>
            <a:lstStyle/>
            <a:p>
              <a:pPr algn="ctr">
                <a:lnSpc>
                  <a:spcPts val="2800"/>
                </a:lnSpc>
              </a:pPr>
            </a:p>
          </p:txBody>
        </p:sp>
      </p:grpSp>
      <p:sp>
        <p:nvSpPr>
          <p:cNvPr name="AutoShape 6" id="6"/>
          <p:cNvSpPr/>
          <p:nvPr/>
        </p:nvSpPr>
        <p:spPr>
          <a:xfrm flipV="true">
            <a:off x="-697356" y="4659878"/>
            <a:ext cx="19682711" cy="0"/>
          </a:xfrm>
          <a:prstGeom prst="line">
            <a:avLst/>
          </a:prstGeom>
          <a:ln cap="flat" w="19050">
            <a:solidFill>
              <a:srgbClr val="1C120B"/>
            </a:solidFill>
            <a:prstDash val="solid"/>
            <a:headEnd type="none" len="sm" w="sm"/>
            <a:tailEnd type="none" len="sm" w="sm"/>
          </a:ln>
        </p:spPr>
      </p:sp>
      <p:sp>
        <p:nvSpPr>
          <p:cNvPr name="TextBox 7" id="7"/>
          <p:cNvSpPr txBox="true"/>
          <p:nvPr/>
        </p:nvSpPr>
        <p:spPr>
          <a:xfrm rot="0">
            <a:off x="1853915" y="9096375"/>
            <a:ext cx="2500635" cy="349250"/>
          </a:xfrm>
          <a:prstGeom prst="rect">
            <a:avLst/>
          </a:prstGeom>
        </p:spPr>
        <p:txBody>
          <a:bodyPr anchor="t" rtlCol="false" tIns="0" lIns="0" bIns="0" rIns="0">
            <a:spAutoFit/>
          </a:bodyPr>
          <a:lstStyle/>
          <a:p>
            <a:pPr>
              <a:lnSpc>
                <a:spcPts val="2800"/>
              </a:lnSpc>
            </a:pPr>
            <a:r>
              <a:rPr lang="en-US" sz="2000" spc="460">
                <a:solidFill>
                  <a:srgbClr val="1C120B"/>
                </a:solidFill>
                <a:latin typeface="DM Sans"/>
              </a:rPr>
              <a:t>PAGE 03</a:t>
            </a:r>
          </a:p>
        </p:txBody>
      </p:sp>
      <p:sp>
        <p:nvSpPr>
          <p:cNvPr name="AutoShape 8" id="8"/>
          <p:cNvSpPr/>
          <p:nvPr/>
        </p:nvSpPr>
        <p:spPr>
          <a:xfrm>
            <a:off x="898897" y="4669403"/>
            <a:ext cx="0" cy="6176602"/>
          </a:xfrm>
          <a:prstGeom prst="line">
            <a:avLst/>
          </a:prstGeom>
          <a:ln cap="flat" w="19050">
            <a:solidFill>
              <a:srgbClr val="1C120B"/>
            </a:solidFill>
            <a:prstDash val="solid"/>
            <a:headEnd type="none" len="sm" w="sm"/>
            <a:tailEnd type="none" len="sm" w="sm"/>
          </a:ln>
        </p:spPr>
      </p:sp>
      <p:grpSp>
        <p:nvGrpSpPr>
          <p:cNvPr name="Group 9" id="9"/>
          <p:cNvGrpSpPr/>
          <p:nvPr/>
        </p:nvGrpSpPr>
        <p:grpSpPr>
          <a:xfrm rot="5400000">
            <a:off x="552230" y="9020839"/>
            <a:ext cx="712383" cy="474922"/>
            <a:chOff x="0" y="0"/>
            <a:chExt cx="949844" cy="633229"/>
          </a:xfrm>
        </p:grpSpPr>
        <p:grpSp>
          <p:nvGrpSpPr>
            <p:cNvPr name="Group 10" id="10"/>
            <p:cNvGrpSpPr/>
            <p:nvPr/>
          </p:nvGrpSpPr>
          <p:grpSpPr>
            <a:xfrm rot="0">
              <a:off x="316615" y="0"/>
              <a:ext cx="633229" cy="63322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2" id="12"/>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0">
              <a:off x="0" y="0"/>
              <a:ext cx="633229" cy="63322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grpSp>
        <p:nvGrpSpPr>
          <p:cNvPr name="Group 16" id="16"/>
          <p:cNvGrpSpPr/>
          <p:nvPr/>
        </p:nvGrpSpPr>
        <p:grpSpPr>
          <a:xfrm rot="0">
            <a:off x="8394323" y="-148455"/>
            <a:ext cx="8991918" cy="5825878"/>
            <a:chOff x="0" y="0"/>
            <a:chExt cx="9759099" cy="6322936"/>
          </a:xfrm>
        </p:grpSpPr>
        <p:sp>
          <p:nvSpPr>
            <p:cNvPr name="Freeform 17" id="17"/>
            <p:cNvSpPr/>
            <p:nvPr/>
          </p:nvSpPr>
          <p:spPr>
            <a:xfrm flipH="false" flipV="false" rot="0">
              <a:off x="0" y="0"/>
              <a:ext cx="9759188" cy="6322949"/>
            </a:xfrm>
            <a:custGeom>
              <a:avLst/>
              <a:gdLst/>
              <a:ahLst/>
              <a:cxnLst/>
              <a:rect r="r" b="b" t="t" l="l"/>
              <a:pathLst>
                <a:path h="6322949" w="9759188">
                  <a:moveTo>
                    <a:pt x="0" y="0"/>
                  </a:moveTo>
                  <a:lnTo>
                    <a:pt x="0" y="5545201"/>
                  </a:lnTo>
                  <a:cubicBezTo>
                    <a:pt x="0" y="5974715"/>
                    <a:pt x="348234" y="6322949"/>
                    <a:pt x="777748" y="6322949"/>
                  </a:cubicBezTo>
                  <a:lnTo>
                    <a:pt x="8981440" y="6322949"/>
                  </a:lnTo>
                  <a:cubicBezTo>
                    <a:pt x="9410954" y="6322949"/>
                    <a:pt x="9759188" y="5974715"/>
                    <a:pt x="9759188" y="5545201"/>
                  </a:cubicBezTo>
                  <a:lnTo>
                    <a:pt x="9759188" y="0"/>
                  </a:lnTo>
                  <a:close/>
                </a:path>
              </a:pathLst>
            </a:custGeom>
            <a:blipFill>
              <a:blip r:embed="rId4"/>
              <a:stretch>
                <a:fillRect l="0" t="0" r="0" b="-54345"/>
              </a:stretch>
            </a:blipFill>
          </p:spPr>
        </p:sp>
      </p:grpSp>
      <p:grpSp>
        <p:nvGrpSpPr>
          <p:cNvPr name="Group 18" id="18"/>
          <p:cNvGrpSpPr/>
          <p:nvPr/>
        </p:nvGrpSpPr>
        <p:grpSpPr>
          <a:xfrm rot="0">
            <a:off x="889372" y="-65118"/>
            <a:ext cx="3213617" cy="4160828"/>
            <a:chOff x="0" y="0"/>
            <a:chExt cx="3787305" cy="4903610"/>
          </a:xfrm>
        </p:grpSpPr>
        <p:sp>
          <p:nvSpPr>
            <p:cNvPr name="Freeform 19" id="19"/>
            <p:cNvSpPr/>
            <p:nvPr/>
          </p:nvSpPr>
          <p:spPr>
            <a:xfrm flipH="false" flipV="false" rot="0">
              <a:off x="0" y="0"/>
              <a:ext cx="3787267" cy="4903597"/>
            </a:xfrm>
            <a:custGeom>
              <a:avLst/>
              <a:gdLst/>
              <a:ahLst/>
              <a:cxnLst/>
              <a:rect r="r" b="b" t="t" l="l"/>
              <a:pathLst>
                <a:path h="4903597" w="3787267">
                  <a:moveTo>
                    <a:pt x="0" y="0"/>
                  </a:moveTo>
                  <a:lnTo>
                    <a:pt x="0" y="4141597"/>
                  </a:lnTo>
                  <a:cubicBezTo>
                    <a:pt x="0" y="4562475"/>
                    <a:pt x="341122" y="4903597"/>
                    <a:pt x="762000" y="4903597"/>
                  </a:cubicBezTo>
                  <a:lnTo>
                    <a:pt x="3787267" y="4903597"/>
                  </a:lnTo>
                  <a:lnTo>
                    <a:pt x="3787267" y="0"/>
                  </a:lnTo>
                  <a:close/>
                </a:path>
              </a:pathLst>
            </a:custGeom>
            <a:blipFill>
              <a:blip r:embed="rId5"/>
              <a:stretch>
                <a:fillRect l="-14737" t="0" r="-14737" b="0"/>
              </a:stretch>
            </a:blipFill>
          </p:spPr>
        </p:sp>
      </p:grpSp>
      <p:grpSp>
        <p:nvGrpSpPr>
          <p:cNvPr name="Group 20" id="20"/>
          <p:cNvGrpSpPr/>
          <p:nvPr/>
        </p:nvGrpSpPr>
        <p:grpSpPr>
          <a:xfrm rot="0">
            <a:off x="4641847" y="-62925"/>
            <a:ext cx="3213617" cy="4160828"/>
            <a:chOff x="0" y="0"/>
            <a:chExt cx="3787305" cy="4903610"/>
          </a:xfrm>
        </p:grpSpPr>
        <p:sp>
          <p:nvSpPr>
            <p:cNvPr name="Freeform 21" id="21"/>
            <p:cNvSpPr/>
            <p:nvPr/>
          </p:nvSpPr>
          <p:spPr>
            <a:xfrm flipH="false" flipV="false" rot="0">
              <a:off x="0" y="0"/>
              <a:ext cx="3787267" cy="4903597"/>
            </a:xfrm>
            <a:custGeom>
              <a:avLst/>
              <a:gdLst/>
              <a:ahLst/>
              <a:cxnLst/>
              <a:rect r="r" b="b" t="t" l="l"/>
              <a:pathLst>
                <a:path h="4903597" w="3787267">
                  <a:moveTo>
                    <a:pt x="0" y="0"/>
                  </a:moveTo>
                  <a:lnTo>
                    <a:pt x="0" y="4141597"/>
                  </a:lnTo>
                  <a:cubicBezTo>
                    <a:pt x="0" y="4562475"/>
                    <a:pt x="341122" y="4903597"/>
                    <a:pt x="762000" y="4903597"/>
                  </a:cubicBezTo>
                  <a:lnTo>
                    <a:pt x="3787267" y="4903597"/>
                  </a:lnTo>
                  <a:lnTo>
                    <a:pt x="3787267" y="0"/>
                  </a:lnTo>
                  <a:close/>
                </a:path>
              </a:pathLst>
            </a:custGeom>
            <a:blipFill>
              <a:blip r:embed="rId6"/>
              <a:stretch>
                <a:fillRect l="-15012" t="0" r="-15012" b="0"/>
              </a:stretch>
            </a:blipFill>
          </p:spPr>
        </p:sp>
      </p:grpSp>
      <p:sp>
        <p:nvSpPr>
          <p:cNvPr name="AutoShape 22" id="22"/>
          <p:cNvSpPr/>
          <p:nvPr/>
        </p:nvSpPr>
        <p:spPr>
          <a:xfrm flipV="true">
            <a:off x="3774727" y="9294812"/>
            <a:ext cx="19682711" cy="0"/>
          </a:xfrm>
          <a:prstGeom prst="line">
            <a:avLst/>
          </a:prstGeom>
          <a:ln cap="flat" w="19050">
            <a:solidFill>
              <a:srgbClr val="1C120B"/>
            </a:solidFill>
            <a:prstDash val="solid"/>
            <a:headEnd type="none" len="sm" w="sm"/>
            <a:tailEnd type="none" len="sm" w="sm"/>
          </a:ln>
        </p:spPr>
      </p:sp>
      <p:sp>
        <p:nvSpPr>
          <p:cNvPr name="TextBox 23" id="23"/>
          <p:cNvSpPr txBox="true"/>
          <p:nvPr/>
        </p:nvSpPr>
        <p:spPr>
          <a:xfrm rot="0">
            <a:off x="1853915" y="5426849"/>
            <a:ext cx="6323082" cy="1000132"/>
          </a:xfrm>
          <a:prstGeom prst="rect">
            <a:avLst/>
          </a:prstGeom>
        </p:spPr>
        <p:txBody>
          <a:bodyPr anchor="t" rtlCol="false" tIns="0" lIns="0" bIns="0" rIns="0">
            <a:spAutoFit/>
          </a:bodyPr>
          <a:lstStyle/>
          <a:p>
            <a:pPr>
              <a:lnSpc>
                <a:spcPts val="7200"/>
              </a:lnSpc>
            </a:pPr>
            <a:r>
              <a:rPr lang="en-US" sz="8000">
                <a:solidFill>
                  <a:srgbClr val="1C120B"/>
                </a:solidFill>
                <a:latin typeface="Gotham Condensed Bold"/>
              </a:rPr>
              <a:t>OVERVIEW</a:t>
            </a:r>
          </a:p>
        </p:txBody>
      </p:sp>
      <p:sp>
        <p:nvSpPr>
          <p:cNvPr name="TextBox 24" id="24"/>
          <p:cNvSpPr txBox="true"/>
          <p:nvPr/>
        </p:nvSpPr>
        <p:spPr>
          <a:xfrm rot="0">
            <a:off x="1853915" y="6848908"/>
            <a:ext cx="7022844" cy="1758950"/>
          </a:xfrm>
          <a:prstGeom prst="rect">
            <a:avLst/>
          </a:prstGeom>
        </p:spPr>
        <p:txBody>
          <a:bodyPr anchor="t" rtlCol="false" tIns="0" lIns="0" bIns="0" rIns="0">
            <a:spAutoFit/>
          </a:bodyPr>
          <a:lstStyle/>
          <a:p>
            <a:pPr>
              <a:lnSpc>
                <a:spcPts val="2800"/>
              </a:lnSpc>
            </a:pPr>
            <a:r>
              <a:rPr lang="en-US" sz="2000" spc="40">
                <a:solidFill>
                  <a:srgbClr val="1C120B"/>
                </a:solidFill>
                <a:latin typeface="DM Sans"/>
              </a:rPr>
              <a:t>Reusable water bottles are meticulously crafted from BPA-free material, food-grade stainless steel, and prioritizing consumer well-being. The absence of Bisphenol A eliminates potential health concerns associated with plastics, ensuring customer safety. </a:t>
            </a:r>
          </a:p>
        </p:txBody>
      </p:sp>
      <p:sp>
        <p:nvSpPr>
          <p:cNvPr name="TextBox 25" id="25"/>
          <p:cNvSpPr txBox="true"/>
          <p:nvPr/>
        </p:nvSpPr>
        <p:spPr>
          <a:xfrm rot="0">
            <a:off x="9540343" y="6848908"/>
            <a:ext cx="6699877" cy="1054100"/>
          </a:xfrm>
          <a:prstGeom prst="rect">
            <a:avLst/>
          </a:prstGeom>
        </p:spPr>
        <p:txBody>
          <a:bodyPr anchor="t" rtlCol="false" tIns="0" lIns="0" bIns="0" rIns="0">
            <a:spAutoFit/>
          </a:bodyPr>
          <a:lstStyle/>
          <a:p>
            <a:pPr>
              <a:lnSpc>
                <a:spcPts val="2800"/>
              </a:lnSpc>
            </a:pPr>
            <a:r>
              <a:rPr lang="en-US" sz="2000" spc="40">
                <a:solidFill>
                  <a:srgbClr val="1C120B"/>
                </a:solidFill>
                <a:latin typeface="DM Sans"/>
              </a:rPr>
              <a:t>The use of corrosion-resistant food-grade stainless steel maintains product integrity, preventing flavor transfer and preserving the purity of stored liquids.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B6AD99"/>
        </a:solidFill>
      </p:bgPr>
    </p:bg>
    <p:spTree>
      <p:nvGrpSpPr>
        <p:cNvPr id="1" name=""/>
        <p:cNvGrpSpPr/>
        <p:nvPr/>
      </p:nvGrpSpPr>
      <p:grpSpPr>
        <a:xfrm>
          <a:off x="0" y="0"/>
          <a:ext cx="0" cy="0"/>
          <a:chOff x="0" y="0"/>
          <a:chExt cx="0" cy="0"/>
        </a:xfrm>
      </p:grpSpPr>
      <p:grpSp>
        <p:nvGrpSpPr>
          <p:cNvPr name="Group 2" id="2"/>
          <p:cNvGrpSpPr/>
          <p:nvPr/>
        </p:nvGrpSpPr>
        <p:grpSpPr>
          <a:xfrm rot="0">
            <a:off x="6573369" y="851467"/>
            <a:ext cx="11766911" cy="9489575"/>
            <a:chOff x="0" y="0"/>
            <a:chExt cx="3099104" cy="2499312"/>
          </a:xfrm>
        </p:grpSpPr>
        <p:sp>
          <p:nvSpPr>
            <p:cNvPr name="Freeform 3" id="3"/>
            <p:cNvSpPr/>
            <p:nvPr/>
          </p:nvSpPr>
          <p:spPr>
            <a:xfrm flipH="false" flipV="false" rot="0">
              <a:off x="0" y="0"/>
              <a:ext cx="3099104" cy="2499312"/>
            </a:xfrm>
            <a:custGeom>
              <a:avLst/>
              <a:gdLst/>
              <a:ahLst/>
              <a:cxnLst/>
              <a:rect r="r" b="b" t="t" l="l"/>
              <a:pathLst>
                <a:path h="2499312" w="3099104">
                  <a:moveTo>
                    <a:pt x="0" y="0"/>
                  </a:moveTo>
                  <a:lnTo>
                    <a:pt x="3099104" y="0"/>
                  </a:lnTo>
                  <a:lnTo>
                    <a:pt x="3099104" y="2499312"/>
                  </a:lnTo>
                  <a:lnTo>
                    <a:pt x="0" y="2499312"/>
                  </a:lnTo>
                  <a:close/>
                </a:path>
              </a:pathLst>
            </a:custGeom>
            <a:solidFill>
              <a:srgbClr val="D6CFC4"/>
            </a:solidFill>
          </p:spPr>
        </p:sp>
        <p:sp>
          <p:nvSpPr>
            <p:cNvPr name="TextBox 4" id="4"/>
            <p:cNvSpPr txBox="true"/>
            <p:nvPr/>
          </p:nvSpPr>
          <p:spPr>
            <a:xfrm>
              <a:off x="0" y="-47625"/>
              <a:ext cx="3099104" cy="2546937"/>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11932377" y="3912273"/>
            <a:ext cx="7129158" cy="7129158"/>
          </a:xfrm>
          <a:custGeom>
            <a:avLst/>
            <a:gdLst/>
            <a:ahLst/>
            <a:cxnLst/>
            <a:rect r="r" b="b" t="t" l="l"/>
            <a:pathLst>
              <a:path h="7129158" w="7129158">
                <a:moveTo>
                  <a:pt x="0" y="0"/>
                </a:moveTo>
                <a:lnTo>
                  <a:pt x="7129158" y="0"/>
                </a:lnTo>
                <a:lnTo>
                  <a:pt x="7129158" y="7129157"/>
                </a:lnTo>
                <a:lnTo>
                  <a:pt x="0" y="7129157"/>
                </a:lnTo>
                <a:lnTo>
                  <a:pt x="0" y="0"/>
                </a:lnTo>
                <a:close/>
              </a:path>
            </a:pathLst>
          </a:custGeom>
          <a:blipFill>
            <a:blip r:embed="rId2">
              <a:alphaModFix amt="80000"/>
              <a:extLst>
                <a:ext uri="{96DAC541-7B7A-43D3-8B79-37D633B846F1}">
                  <asvg:svgBlip xmlns:asvg="http://schemas.microsoft.com/office/drawing/2016/SVG/main" r:embed="rId3"/>
                </a:ext>
              </a:extLst>
            </a:blip>
            <a:stretch>
              <a:fillRect l="0" t="0" r="0" b="0"/>
            </a:stretch>
          </a:blipFill>
        </p:spPr>
      </p:sp>
      <p:sp>
        <p:nvSpPr>
          <p:cNvPr name="AutoShape 6" id="6"/>
          <p:cNvSpPr/>
          <p:nvPr/>
        </p:nvSpPr>
        <p:spPr>
          <a:xfrm flipV="true">
            <a:off x="-697356" y="860992"/>
            <a:ext cx="19682711" cy="0"/>
          </a:xfrm>
          <a:prstGeom prst="line">
            <a:avLst/>
          </a:prstGeom>
          <a:ln cap="flat" w="19050">
            <a:solidFill>
              <a:srgbClr val="1C120B"/>
            </a:solidFill>
            <a:prstDash val="solid"/>
            <a:headEnd type="none" len="sm" w="sm"/>
            <a:tailEnd type="none" len="sm" w="sm"/>
          </a:ln>
        </p:spPr>
      </p:sp>
      <p:sp>
        <p:nvSpPr>
          <p:cNvPr name="AutoShape 7" id="7"/>
          <p:cNvSpPr/>
          <p:nvPr/>
        </p:nvSpPr>
        <p:spPr>
          <a:xfrm>
            <a:off x="9900331" y="-23921"/>
            <a:ext cx="0" cy="10334841"/>
          </a:xfrm>
          <a:prstGeom prst="line">
            <a:avLst/>
          </a:prstGeom>
          <a:ln cap="flat" w="19050">
            <a:solidFill>
              <a:srgbClr val="1C120B"/>
            </a:solidFill>
            <a:prstDash val="solid"/>
            <a:headEnd type="none" len="sm" w="sm"/>
            <a:tailEnd type="none" len="sm" w="sm"/>
          </a:ln>
        </p:spPr>
      </p:sp>
      <p:grpSp>
        <p:nvGrpSpPr>
          <p:cNvPr name="Group 8" id="8"/>
          <p:cNvGrpSpPr/>
          <p:nvPr/>
        </p:nvGrpSpPr>
        <p:grpSpPr>
          <a:xfrm rot="5400000">
            <a:off x="9553665" y="9020839"/>
            <a:ext cx="712383" cy="474922"/>
            <a:chOff x="0" y="0"/>
            <a:chExt cx="949844" cy="633229"/>
          </a:xfrm>
        </p:grpSpPr>
        <p:grpSp>
          <p:nvGrpSpPr>
            <p:cNvPr name="Group 9" id="9"/>
            <p:cNvGrpSpPr/>
            <p:nvPr/>
          </p:nvGrpSpPr>
          <p:grpSpPr>
            <a:xfrm rot="0">
              <a:off x="316615" y="0"/>
              <a:ext cx="633229" cy="63322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nvGrpSpPr>
            <p:cNvPr name="Group 12" id="12"/>
            <p:cNvGrpSpPr/>
            <p:nvPr/>
          </p:nvGrpSpPr>
          <p:grpSpPr>
            <a:xfrm rot="0">
              <a:off x="0" y="0"/>
              <a:ext cx="633229" cy="63322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4" id="14"/>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grpSp>
        <p:nvGrpSpPr>
          <p:cNvPr name="Group 15" id="15"/>
          <p:cNvGrpSpPr/>
          <p:nvPr/>
        </p:nvGrpSpPr>
        <p:grpSpPr>
          <a:xfrm rot="0">
            <a:off x="0" y="-4093936"/>
            <a:ext cx="9890806" cy="9890806"/>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7" id="17"/>
            <p:cNvSpPr txBox="true"/>
            <p:nvPr/>
          </p:nvSpPr>
          <p:spPr>
            <a:xfrm>
              <a:off x="76200" y="38100"/>
              <a:ext cx="660400" cy="698500"/>
            </a:xfrm>
            <a:prstGeom prst="rect">
              <a:avLst/>
            </a:prstGeom>
          </p:spPr>
          <p:txBody>
            <a:bodyPr anchor="ctr" rtlCol="false" tIns="872605" lIns="872605" bIns="872605" rIns="872605"/>
            <a:lstStyle/>
            <a:p>
              <a:pPr algn="ctr">
                <a:lnSpc>
                  <a:spcPts val="2799"/>
                </a:lnSpc>
              </a:pPr>
            </a:p>
          </p:txBody>
        </p:sp>
      </p:grpSp>
      <p:sp>
        <p:nvSpPr>
          <p:cNvPr name="AutoShape 18" id="18"/>
          <p:cNvSpPr/>
          <p:nvPr/>
        </p:nvSpPr>
        <p:spPr>
          <a:xfrm>
            <a:off x="6582894" y="870517"/>
            <a:ext cx="0" cy="10334841"/>
          </a:xfrm>
          <a:prstGeom prst="line">
            <a:avLst/>
          </a:prstGeom>
          <a:ln cap="flat" w="19050">
            <a:solidFill>
              <a:srgbClr val="1C120B"/>
            </a:solidFill>
            <a:prstDash val="solid"/>
            <a:headEnd type="none" len="sm" w="sm"/>
            <a:tailEnd type="none" len="sm" w="sm"/>
          </a:ln>
        </p:spPr>
      </p:sp>
      <p:sp>
        <p:nvSpPr>
          <p:cNvPr name="AutoShape 19" id="19"/>
          <p:cNvSpPr/>
          <p:nvPr/>
        </p:nvSpPr>
        <p:spPr>
          <a:xfrm>
            <a:off x="17249775" y="851467"/>
            <a:ext cx="0" cy="10334841"/>
          </a:xfrm>
          <a:prstGeom prst="line">
            <a:avLst/>
          </a:prstGeom>
          <a:ln cap="flat" w="19050">
            <a:solidFill>
              <a:srgbClr val="1C120B"/>
            </a:solidFill>
            <a:prstDash val="solid"/>
            <a:headEnd type="none" len="sm" w="sm"/>
            <a:tailEnd type="none" len="sm" w="sm"/>
          </a:ln>
        </p:spPr>
      </p:sp>
      <p:grpSp>
        <p:nvGrpSpPr>
          <p:cNvPr name="Group 20" id="20"/>
          <p:cNvGrpSpPr/>
          <p:nvPr/>
        </p:nvGrpSpPr>
        <p:grpSpPr>
          <a:xfrm rot="5400000">
            <a:off x="16884059" y="2732624"/>
            <a:ext cx="712383" cy="474922"/>
            <a:chOff x="0" y="0"/>
            <a:chExt cx="949844" cy="633229"/>
          </a:xfrm>
        </p:grpSpPr>
        <p:grpSp>
          <p:nvGrpSpPr>
            <p:cNvPr name="Group 21" id="21"/>
            <p:cNvGrpSpPr/>
            <p:nvPr/>
          </p:nvGrpSpPr>
          <p:grpSpPr>
            <a:xfrm rot="0">
              <a:off x="316615" y="0"/>
              <a:ext cx="633229" cy="633229"/>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23" id="23"/>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nvGrpSpPr>
            <p:cNvPr name="Group 24" id="24"/>
            <p:cNvGrpSpPr/>
            <p:nvPr/>
          </p:nvGrpSpPr>
          <p:grpSpPr>
            <a:xfrm rot="0">
              <a:off x="0" y="0"/>
              <a:ext cx="633229" cy="633229"/>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26" id="26"/>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sp>
        <p:nvSpPr>
          <p:cNvPr name="Freeform 27" id="27"/>
          <p:cNvSpPr/>
          <p:nvPr/>
        </p:nvSpPr>
        <p:spPr>
          <a:xfrm flipH="false" flipV="false" rot="0">
            <a:off x="311279" y="1483086"/>
            <a:ext cx="9268248" cy="8226337"/>
          </a:xfrm>
          <a:custGeom>
            <a:avLst/>
            <a:gdLst/>
            <a:ahLst/>
            <a:cxnLst/>
            <a:rect r="r" b="b" t="t" l="l"/>
            <a:pathLst>
              <a:path h="8226337" w="9268248">
                <a:moveTo>
                  <a:pt x="0" y="0"/>
                </a:moveTo>
                <a:lnTo>
                  <a:pt x="9268248" y="0"/>
                </a:lnTo>
                <a:lnTo>
                  <a:pt x="9268248" y="8226337"/>
                </a:lnTo>
                <a:lnTo>
                  <a:pt x="0" y="8226337"/>
                </a:lnTo>
                <a:lnTo>
                  <a:pt x="0" y="0"/>
                </a:lnTo>
                <a:close/>
              </a:path>
            </a:pathLst>
          </a:custGeom>
          <a:blipFill>
            <a:blip r:embed="rId4"/>
            <a:stretch>
              <a:fillRect l="0" t="0" r="0" b="0"/>
            </a:stretch>
          </a:blipFill>
        </p:spPr>
      </p:sp>
      <p:sp>
        <p:nvSpPr>
          <p:cNvPr name="TextBox 28" id="28"/>
          <p:cNvSpPr txBox="true"/>
          <p:nvPr/>
        </p:nvSpPr>
        <p:spPr>
          <a:xfrm rot="0">
            <a:off x="10682060" y="3825408"/>
            <a:ext cx="4561279" cy="2111375"/>
          </a:xfrm>
          <a:prstGeom prst="rect">
            <a:avLst/>
          </a:prstGeom>
        </p:spPr>
        <p:txBody>
          <a:bodyPr anchor="t" rtlCol="false" tIns="0" lIns="0" bIns="0" rIns="0">
            <a:spAutoFit/>
          </a:bodyPr>
          <a:lstStyle/>
          <a:p>
            <a:pPr>
              <a:lnSpc>
                <a:spcPts val="2800"/>
              </a:lnSpc>
            </a:pPr>
            <a:r>
              <a:rPr lang="en-US" sz="2000" spc="40">
                <a:solidFill>
                  <a:srgbClr val="1C120B"/>
                </a:solidFill>
                <a:latin typeface="DM Sans"/>
              </a:rPr>
              <a:t>We are committed to high-quality and safe materials not only supporting environmental sustainability but also prioritizing the health and satisfaction of our customers.</a:t>
            </a:r>
          </a:p>
        </p:txBody>
      </p:sp>
      <p:sp>
        <p:nvSpPr>
          <p:cNvPr name="TextBox 29" id="29"/>
          <p:cNvSpPr txBox="true"/>
          <p:nvPr/>
        </p:nvSpPr>
        <p:spPr>
          <a:xfrm rot="0">
            <a:off x="10682060" y="2536699"/>
            <a:ext cx="5824099" cy="1087754"/>
          </a:xfrm>
          <a:prstGeom prst="rect">
            <a:avLst/>
          </a:prstGeom>
        </p:spPr>
        <p:txBody>
          <a:bodyPr anchor="t" rtlCol="false" tIns="0" lIns="0" bIns="0" rIns="0">
            <a:spAutoFit/>
          </a:bodyPr>
          <a:lstStyle/>
          <a:p>
            <a:pPr>
              <a:lnSpc>
                <a:spcPts val="7919"/>
              </a:lnSpc>
            </a:pPr>
            <a:r>
              <a:rPr lang="en-US" sz="8799">
                <a:solidFill>
                  <a:srgbClr val="1C120B"/>
                </a:solidFill>
                <a:latin typeface="Gotham Condensed Bold"/>
              </a:rPr>
              <a:t>OUR COMMITMENT</a:t>
            </a:r>
          </a:p>
        </p:txBody>
      </p:sp>
      <p:sp>
        <p:nvSpPr>
          <p:cNvPr name="TextBox 30" id="30"/>
          <p:cNvSpPr txBox="true"/>
          <p:nvPr/>
        </p:nvSpPr>
        <p:spPr>
          <a:xfrm rot="0">
            <a:off x="10855349" y="9096375"/>
            <a:ext cx="2500635" cy="349250"/>
          </a:xfrm>
          <a:prstGeom prst="rect">
            <a:avLst/>
          </a:prstGeom>
        </p:spPr>
        <p:txBody>
          <a:bodyPr anchor="t" rtlCol="false" tIns="0" lIns="0" bIns="0" rIns="0">
            <a:spAutoFit/>
          </a:bodyPr>
          <a:lstStyle/>
          <a:p>
            <a:pPr>
              <a:lnSpc>
                <a:spcPts val="2800"/>
              </a:lnSpc>
            </a:pPr>
            <a:r>
              <a:rPr lang="en-US" sz="2000" spc="460">
                <a:solidFill>
                  <a:srgbClr val="1C120B"/>
                </a:solidFill>
                <a:latin typeface="DM Sans"/>
              </a:rPr>
              <a:t>PAGE 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B6AD99"/>
        </a:solidFill>
      </p:bgPr>
    </p:bg>
    <p:spTree>
      <p:nvGrpSpPr>
        <p:cNvPr id="1" name=""/>
        <p:cNvGrpSpPr/>
        <p:nvPr/>
      </p:nvGrpSpPr>
      <p:grpSpPr>
        <a:xfrm>
          <a:off x="0" y="0"/>
          <a:ext cx="0" cy="0"/>
          <a:chOff x="0" y="0"/>
          <a:chExt cx="0" cy="0"/>
        </a:xfrm>
      </p:grpSpPr>
      <p:grpSp>
        <p:nvGrpSpPr>
          <p:cNvPr name="Group 2" id="2"/>
          <p:cNvGrpSpPr/>
          <p:nvPr/>
        </p:nvGrpSpPr>
        <p:grpSpPr>
          <a:xfrm rot="0">
            <a:off x="908422" y="-1656444"/>
            <a:ext cx="10006559" cy="6671040"/>
            <a:chOff x="0" y="0"/>
            <a:chExt cx="13342079" cy="8894719"/>
          </a:xfrm>
        </p:grpSpPr>
        <p:grpSp>
          <p:nvGrpSpPr>
            <p:cNvPr name="Group 3" id="3"/>
            <p:cNvGrpSpPr/>
            <p:nvPr/>
          </p:nvGrpSpPr>
          <p:grpSpPr>
            <a:xfrm rot="0">
              <a:off x="4447360" y="0"/>
              <a:ext cx="8894719" cy="889471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799"/>
                  </a:lnSpc>
                </a:pPr>
              </a:p>
            </p:txBody>
          </p:sp>
        </p:grpSp>
        <p:grpSp>
          <p:nvGrpSpPr>
            <p:cNvPr name="Group 6" id="6"/>
            <p:cNvGrpSpPr/>
            <p:nvPr/>
          </p:nvGrpSpPr>
          <p:grpSpPr>
            <a:xfrm rot="0">
              <a:off x="0" y="0"/>
              <a:ext cx="8894719" cy="889471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799"/>
                  </a:lnSpc>
                </a:pPr>
              </a:p>
            </p:txBody>
          </p:sp>
        </p:grpSp>
      </p:grpSp>
      <p:grpSp>
        <p:nvGrpSpPr>
          <p:cNvPr name="Group 9" id="9"/>
          <p:cNvGrpSpPr/>
          <p:nvPr/>
        </p:nvGrpSpPr>
        <p:grpSpPr>
          <a:xfrm rot="0">
            <a:off x="10924506" y="0"/>
            <a:ext cx="7743997" cy="9294812"/>
            <a:chOff x="0" y="0"/>
            <a:chExt cx="2039571" cy="2448016"/>
          </a:xfrm>
        </p:grpSpPr>
        <p:sp>
          <p:nvSpPr>
            <p:cNvPr name="Freeform 10" id="10"/>
            <p:cNvSpPr/>
            <p:nvPr/>
          </p:nvSpPr>
          <p:spPr>
            <a:xfrm flipH="false" flipV="false" rot="0">
              <a:off x="0" y="0"/>
              <a:ext cx="2039571" cy="2448016"/>
            </a:xfrm>
            <a:custGeom>
              <a:avLst/>
              <a:gdLst/>
              <a:ahLst/>
              <a:cxnLst/>
              <a:rect r="r" b="b" t="t" l="l"/>
              <a:pathLst>
                <a:path h="2448016" w="2039571">
                  <a:moveTo>
                    <a:pt x="0" y="0"/>
                  </a:moveTo>
                  <a:lnTo>
                    <a:pt x="2039571" y="0"/>
                  </a:lnTo>
                  <a:lnTo>
                    <a:pt x="2039571" y="2448016"/>
                  </a:lnTo>
                  <a:lnTo>
                    <a:pt x="0" y="2448016"/>
                  </a:lnTo>
                  <a:close/>
                </a:path>
              </a:pathLst>
            </a:custGeom>
            <a:solidFill>
              <a:srgbClr val="D6CFC4"/>
            </a:solidFill>
          </p:spPr>
        </p:sp>
        <p:sp>
          <p:nvSpPr>
            <p:cNvPr name="TextBox 11" id="11"/>
            <p:cNvSpPr txBox="true"/>
            <p:nvPr/>
          </p:nvSpPr>
          <p:spPr>
            <a:xfrm>
              <a:off x="0" y="-47625"/>
              <a:ext cx="2039571" cy="2495641"/>
            </a:xfrm>
            <a:prstGeom prst="rect">
              <a:avLst/>
            </a:prstGeom>
          </p:spPr>
          <p:txBody>
            <a:bodyPr anchor="ctr" rtlCol="false" tIns="50800" lIns="50800" bIns="50800" rIns="50800"/>
            <a:lstStyle/>
            <a:p>
              <a:pPr algn="ctr">
                <a:lnSpc>
                  <a:spcPts val="2800"/>
                </a:lnSpc>
              </a:pPr>
            </a:p>
          </p:txBody>
        </p:sp>
      </p:grpSp>
      <p:sp>
        <p:nvSpPr>
          <p:cNvPr name="Freeform 12" id="12"/>
          <p:cNvSpPr/>
          <p:nvPr/>
        </p:nvSpPr>
        <p:spPr>
          <a:xfrm flipH="false" flipV="false" rot="0">
            <a:off x="12433022" y="-955292"/>
            <a:ext cx="7129158" cy="7129158"/>
          </a:xfrm>
          <a:custGeom>
            <a:avLst/>
            <a:gdLst/>
            <a:ahLst/>
            <a:cxnLst/>
            <a:rect r="r" b="b" t="t" l="l"/>
            <a:pathLst>
              <a:path h="7129158" w="7129158">
                <a:moveTo>
                  <a:pt x="0" y="0"/>
                </a:moveTo>
                <a:lnTo>
                  <a:pt x="7129158" y="0"/>
                </a:lnTo>
                <a:lnTo>
                  <a:pt x="7129158" y="7129158"/>
                </a:lnTo>
                <a:lnTo>
                  <a:pt x="0" y="7129158"/>
                </a:lnTo>
                <a:lnTo>
                  <a:pt x="0" y="0"/>
                </a:lnTo>
                <a:close/>
              </a:path>
            </a:pathLst>
          </a:custGeom>
          <a:blipFill>
            <a:blip r:embed="rId2">
              <a:alphaModFix amt="80000"/>
              <a:extLst>
                <a:ext uri="{96DAC541-7B7A-43D3-8B79-37D633B846F1}">
                  <asvg:svgBlip xmlns:asvg="http://schemas.microsoft.com/office/drawing/2016/SVG/main" r:embed="rId3"/>
                </a:ext>
              </a:extLst>
            </a:blip>
            <a:stretch>
              <a:fillRect l="0" t="0" r="0" b="0"/>
            </a:stretch>
          </a:blipFill>
        </p:spPr>
      </p:sp>
      <p:grpSp>
        <p:nvGrpSpPr>
          <p:cNvPr name="Group 13" id="13"/>
          <p:cNvGrpSpPr/>
          <p:nvPr/>
        </p:nvGrpSpPr>
        <p:grpSpPr>
          <a:xfrm rot="0">
            <a:off x="12451919" y="1028700"/>
            <a:ext cx="3590182" cy="3590182"/>
            <a:chOff x="0" y="0"/>
            <a:chExt cx="3282950" cy="3282950"/>
          </a:xfrm>
        </p:grpSpPr>
        <p:sp>
          <p:nvSpPr>
            <p:cNvPr name="Freeform 14" id="14"/>
            <p:cNvSpPr/>
            <p:nvPr/>
          </p:nvSpPr>
          <p:spPr>
            <a:xfrm flipH="false" flipV="false" rot="0">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3282950"/>
                  </a:lnTo>
                  <a:lnTo>
                    <a:pt x="0" y="3282950"/>
                  </a:lnTo>
                  <a:lnTo>
                    <a:pt x="0" y="0"/>
                  </a:lnTo>
                  <a:close/>
                </a:path>
              </a:pathLst>
            </a:custGeom>
            <a:blipFill>
              <a:blip r:embed="rId4"/>
              <a:stretch>
                <a:fillRect l="0" t="0" r="0" b="0"/>
              </a:stretch>
            </a:blipFill>
          </p:spPr>
        </p:sp>
      </p:grpSp>
      <p:grpSp>
        <p:nvGrpSpPr>
          <p:cNvPr name="Group 15" id="15"/>
          <p:cNvGrpSpPr/>
          <p:nvPr/>
        </p:nvGrpSpPr>
        <p:grpSpPr>
          <a:xfrm rot="0">
            <a:off x="12433022" y="4888198"/>
            <a:ext cx="3590197" cy="3590182"/>
            <a:chOff x="0" y="0"/>
            <a:chExt cx="6350025" cy="6350000"/>
          </a:xfrm>
        </p:grpSpPr>
        <p:sp>
          <p:nvSpPr>
            <p:cNvPr name="Freeform 16" id="16"/>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5"/>
              <a:stretch>
                <a:fillRect l="0" t="0" r="0" b="0"/>
              </a:stretch>
            </a:blipFill>
          </p:spPr>
        </p:sp>
      </p:grpSp>
      <p:grpSp>
        <p:nvGrpSpPr>
          <p:cNvPr name="Group 17" id="17"/>
          <p:cNvGrpSpPr/>
          <p:nvPr/>
        </p:nvGrpSpPr>
        <p:grpSpPr>
          <a:xfrm rot="0">
            <a:off x="1853915" y="-23921"/>
            <a:ext cx="8128419" cy="5266416"/>
            <a:chOff x="0" y="0"/>
            <a:chExt cx="9759099" cy="6322936"/>
          </a:xfrm>
        </p:grpSpPr>
        <p:sp>
          <p:nvSpPr>
            <p:cNvPr name="Freeform 18" id="18"/>
            <p:cNvSpPr/>
            <p:nvPr/>
          </p:nvSpPr>
          <p:spPr>
            <a:xfrm flipH="false" flipV="false" rot="0">
              <a:off x="0" y="0"/>
              <a:ext cx="9759188" cy="6322949"/>
            </a:xfrm>
            <a:custGeom>
              <a:avLst/>
              <a:gdLst/>
              <a:ahLst/>
              <a:cxnLst/>
              <a:rect r="r" b="b" t="t" l="l"/>
              <a:pathLst>
                <a:path h="6322949" w="9759188">
                  <a:moveTo>
                    <a:pt x="0" y="0"/>
                  </a:moveTo>
                  <a:lnTo>
                    <a:pt x="0" y="5545201"/>
                  </a:lnTo>
                  <a:cubicBezTo>
                    <a:pt x="0" y="5974715"/>
                    <a:pt x="348234" y="6322949"/>
                    <a:pt x="777748" y="6322949"/>
                  </a:cubicBezTo>
                  <a:lnTo>
                    <a:pt x="8981440" y="6322949"/>
                  </a:lnTo>
                  <a:cubicBezTo>
                    <a:pt x="9410954" y="6322949"/>
                    <a:pt x="9759188" y="5974715"/>
                    <a:pt x="9759188" y="5545201"/>
                  </a:cubicBezTo>
                  <a:lnTo>
                    <a:pt x="9759188" y="0"/>
                  </a:lnTo>
                  <a:close/>
                </a:path>
              </a:pathLst>
            </a:custGeom>
            <a:blipFill>
              <a:blip r:embed="rId6"/>
              <a:stretch>
                <a:fillRect l="0" t="-33908" r="0" b="-20437"/>
              </a:stretch>
            </a:blipFill>
          </p:spPr>
        </p:sp>
      </p:grpSp>
      <p:sp>
        <p:nvSpPr>
          <p:cNvPr name="TextBox 19" id="19"/>
          <p:cNvSpPr txBox="true"/>
          <p:nvPr/>
        </p:nvSpPr>
        <p:spPr>
          <a:xfrm rot="0">
            <a:off x="1853915" y="9096375"/>
            <a:ext cx="2500635" cy="349250"/>
          </a:xfrm>
          <a:prstGeom prst="rect">
            <a:avLst/>
          </a:prstGeom>
        </p:spPr>
        <p:txBody>
          <a:bodyPr anchor="t" rtlCol="false" tIns="0" lIns="0" bIns="0" rIns="0">
            <a:spAutoFit/>
          </a:bodyPr>
          <a:lstStyle/>
          <a:p>
            <a:pPr>
              <a:lnSpc>
                <a:spcPts val="2800"/>
              </a:lnSpc>
            </a:pPr>
            <a:r>
              <a:rPr lang="en-US" sz="2000" spc="460">
                <a:solidFill>
                  <a:srgbClr val="1C120B"/>
                </a:solidFill>
                <a:latin typeface="DM Sans"/>
              </a:rPr>
              <a:t>PAGE 05</a:t>
            </a:r>
          </a:p>
        </p:txBody>
      </p:sp>
      <p:sp>
        <p:nvSpPr>
          <p:cNvPr name="AutoShape 20" id="20"/>
          <p:cNvSpPr/>
          <p:nvPr/>
        </p:nvSpPr>
        <p:spPr>
          <a:xfrm>
            <a:off x="898897" y="-23921"/>
            <a:ext cx="0" cy="10334841"/>
          </a:xfrm>
          <a:prstGeom prst="line">
            <a:avLst/>
          </a:prstGeom>
          <a:ln cap="flat" w="19050">
            <a:solidFill>
              <a:srgbClr val="1C120B"/>
            </a:solidFill>
            <a:prstDash val="solid"/>
            <a:headEnd type="none" len="sm" w="sm"/>
            <a:tailEnd type="none" len="sm" w="sm"/>
          </a:ln>
        </p:spPr>
      </p:sp>
      <p:grpSp>
        <p:nvGrpSpPr>
          <p:cNvPr name="Group 21" id="21"/>
          <p:cNvGrpSpPr/>
          <p:nvPr/>
        </p:nvGrpSpPr>
        <p:grpSpPr>
          <a:xfrm rot="5400000">
            <a:off x="552230" y="9020839"/>
            <a:ext cx="712383" cy="474922"/>
            <a:chOff x="0" y="0"/>
            <a:chExt cx="949844" cy="633229"/>
          </a:xfrm>
        </p:grpSpPr>
        <p:grpSp>
          <p:nvGrpSpPr>
            <p:cNvPr name="Group 22" id="22"/>
            <p:cNvGrpSpPr/>
            <p:nvPr/>
          </p:nvGrpSpPr>
          <p:grpSpPr>
            <a:xfrm rot="0">
              <a:off x="316615" y="0"/>
              <a:ext cx="633229" cy="633229"/>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24" id="24"/>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nvGrpSpPr>
            <p:cNvPr name="Group 25" id="25"/>
            <p:cNvGrpSpPr/>
            <p:nvPr/>
          </p:nvGrpSpPr>
          <p:grpSpPr>
            <a:xfrm rot="0">
              <a:off x="0" y="0"/>
              <a:ext cx="633229" cy="633229"/>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27" id="27"/>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sp>
        <p:nvSpPr>
          <p:cNvPr name="AutoShape 28" id="28"/>
          <p:cNvSpPr/>
          <p:nvPr/>
        </p:nvSpPr>
        <p:spPr>
          <a:xfrm flipV="true">
            <a:off x="3774727" y="9294812"/>
            <a:ext cx="19682711" cy="0"/>
          </a:xfrm>
          <a:prstGeom prst="line">
            <a:avLst/>
          </a:prstGeom>
          <a:ln cap="flat" w="19050">
            <a:solidFill>
              <a:srgbClr val="1C120B"/>
            </a:solidFill>
            <a:prstDash val="solid"/>
            <a:headEnd type="none" len="sm" w="sm"/>
            <a:tailEnd type="none" len="sm" w="sm"/>
          </a:ln>
        </p:spPr>
      </p:sp>
      <p:sp>
        <p:nvSpPr>
          <p:cNvPr name="AutoShape 29" id="29"/>
          <p:cNvSpPr/>
          <p:nvPr/>
        </p:nvSpPr>
        <p:spPr>
          <a:xfrm flipH="true">
            <a:off x="17249775" y="-219198"/>
            <a:ext cx="0" cy="10725397"/>
          </a:xfrm>
          <a:prstGeom prst="line">
            <a:avLst/>
          </a:prstGeom>
          <a:ln cap="flat" w="19050">
            <a:solidFill>
              <a:srgbClr val="1C120B"/>
            </a:solidFill>
            <a:prstDash val="solid"/>
            <a:headEnd type="none" len="sm" w="sm"/>
            <a:tailEnd type="none" len="sm" w="sm"/>
          </a:ln>
        </p:spPr>
      </p:sp>
      <p:grpSp>
        <p:nvGrpSpPr>
          <p:cNvPr name="Group 30" id="30"/>
          <p:cNvGrpSpPr/>
          <p:nvPr/>
        </p:nvGrpSpPr>
        <p:grpSpPr>
          <a:xfrm rot="5400000">
            <a:off x="16884059" y="2732624"/>
            <a:ext cx="712383" cy="474922"/>
            <a:chOff x="0" y="0"/>
            <a:chExt cx="949844" cy="633229"/>
          </a:xfrm>
        </p:grpSpPr>
        <p:grpSp>
          <p:nvGrpSpPr>
            <p:cNvPr name="Group 31" id="31"/>
            <p:cNvGrpSpPr/>
            <p:nvPr/>
          </p:nvGrpSpPr>
          <p:grpSpPr>
            <a:xfrm rot="0">
              <a:off x="316615" y="0"/>
              <a:ext cx="633229" cy="633229"/>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33" id="33"/>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nvGrpSpPr>
            <p:cNvPr name="Group 34" id="34"/>
            <p:cNvGrpSpPr/>
            <p:nvPr/>
          </p:nvGrpSpPr>
          <p:grpSpPr>
            <a:xfrm rot="0">
              <a:off x="0" y="0"/>
              <a:ext cx="633229" cy="633229"/>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36" id="36"/>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sp>
        <p:nvSpPr>
          <p:cNvPr name="AutoShape 37" id="37"/>
          <p:cNvSpPr/>
          <p:nvPr/>
        </p:nvSpPr>
        <p:spPr>
          <a:xfrm flipH="true">
            <a:off x="10924506" y="-330977"/>
            <a:ext cx="0" cy="9635315"/>
          </a:xfrm>
          <a:prstGeom prst="line">
            <a:avLst/>
          </a:prstGeom>
          <a:ln cap="flat" w="19050">
            <a:solidFill>
              <a:srgbClr val="1C120B"/>
            </a:solidFill>
            <a:prstDash val="solid"/>
            <a:headEnd type="none" len="sm" w="sm"/>
            <a:tailEnd type="none" len="sm" w="sm"/>
          </a:ln>
        </p:spPr>
      </p:sp>
      <p:sp>
        <p:nvSpPr>
          <p:cNvPr name="TextBox 38" id="38"/>
          <p:cNvSpPr txBox="true"/>
          <p:nvPr/>
        </p:nvSpPr>
        <p:spPr>
          <a:xfrm rot="0">
            <a:off x="1853915" y="6071871"/>
            <a:ext cx="8603866" cy="1087754"/>
          </a:xfrm>
          <a:prstGeom prst="rect">
            <a:avLst/>
          </a:prstGeom>
        </p:spPr>
        <p:txBody>
          <a:bodyPr anchor="t" rtlCol="false" tIns="0" lIns="0" bIns="0" rIns="0">
            <a:spAutoFit/>
          </a:bodyPr>
          <a:lstStyle/>
          <a:p>
            <a:pPr>
              <a:lnSpc>
                <a:spcPts val="7919"/>
              </a:lnSpc>
            </a:pPr>
            <a:r>
              <a:rPr lang="en-US" sz="8799">
                <a:solidFill>
                  <a:srgbClr val="1C120B"/>
                </a:solidFill>
                <a:latin typeface="Gotham Condensed Bold"/>
              </a:rPr>
              <a:t>FOR WHO?</a:t>
            </a:r>
          </a:p>
        </p:txBody>
      </p:sp>
      <p:sp>
        <p:nvSpPr>
          <p:cNvPr name="TextBox 39" id="39"/>
          <p:cNvSpPr txBox="true"/>
          <p:nvPr/>
        </p:nvSpPr>
        <p:spPr>
          <a:xfrm rot="0">
            <a:off x="1853915" y="7307139"/>
            <a:ext cx="8386683" cy="1054100"/>
          </a:xfrm>
          <a:prstGeom prst="rect">
            <a:avLst/>
          </a:prstGeom>
        </p:spPr>
        <p:txBody>
          <a:bodyPr anchor="t" rtlCol="false" tIns="0" lIns="0" bIns="0" rIns="0">
            <a:spAutoFit/>
          </a:bodyPr>
          <a:lstStyle/>
          <a:p>
            <a:pPr>
              <a:lnSpc>
                <a:spcPts val="2800"/>
              </a:lnSpc>
            </a:pPr>
            <a:r>
              <a:rPr lang="en-US" sz="2000" spc="40">
                <a:solidFill>
                  <a:srgbClr val="1C120B"/>
                </a:solidFill>
                <a:latin typeface="DM Sans"/>
              </a:rPr>
              <a:t>Our reusable water bottles cater to a diverse range of consumers such as students, office workers, travelers, outdoor enthusiast likes: hikers, campers, runners, and other.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D6CFC4"/>
        </a:solidFill>
      </p:bgPr>
    </p:bg>
    <p:spTree>
      <p:nvGrpSpPr>
        <p:cNvPr id="1" name=""/>
        <p:cNvGrpSpPr/>
        <p:nvPr/>
      </p:nvGrpSpPr>
      <p:grpSpPr>
        <a:xfrm>
          <a:off x="0" y="0"/>
          <a:ext cx="0" cy="0"/>
          <a:chOff x="0" y="0"/>
          <a:chExt cx="0" cy="0"/>
        </a:xfrm>
      </p:grpSpPr>
      <p:sp>
        <p:nvSpPr>
          <p:cNvPr name="Freeform 2" id="2"/>
          <p:cNvSpPr/>
          <p:nvPr/>
        </p:nvSpPr>
        <p:spPr>
          <a:xfrm flipH="false" flipV="false" rot="0">
            <a:off x="-1127978" y="-1050023"/>
            <a:ext cx="7129158" cy="7129158"/>
          </a:xfrm>
          <a:custGeom>
            <a:avLst/>
            <a:gdLst/>
            <a:ahLst/>
            <a:cxnLst/>
            <a:rect r="r" b="b" t="t" l="l"/>
            <a:pathLst>
              <a:path h="7129158" w="7129158">
                <a:moveTo>
                  <a:pt x="0" y="0"/>
                </a:moveTo>
                <a:lnTo>
                  <a:pt x="7129158" y="0"/>
                </a:lnTo>
                <a:lnTo>
                  <a:pt x="7129158" y="7129158"/>
                </a:lnTo>
                <a:lnTo>
                  <a:pt x="0" y="7129158"/>
                </a:lnTo>
                <a:lnTo>
                  <a:pt x="0" y="0"/>
                </a:lnTo>
                <a:close/>
              </a:path>
            </a:pathLst>
          </a:custGeom>
          <a:blipFill>
            <a:blip r:embed="rId2">
              <a:alphaModFix amt="80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6060085"/>
            <a:ext cx="18340280" cy="4312354"/>
            <a:chOff x="0" y="0"/>
            <a:chExt cx="4830362" cy="1135764"/>
          </a:xfrm>
        </p:grpSpPr>
        <p:sp>
          <p:nvSpPr>
            <p:cNvPr name="Freeform 4" id="4"/>
            <p:cNvSpPr/>
            <p:nvPr/>
          </p:nvSpPr>
          <p:spPr>
            <a:xfrm flipH="false" flipV="false" rot="0">
              <a:off x="0" y="0"/>
              <a:ext cx="4830362" cy="1135764"/>
            </a:xfrm>
            <a:custGeom>
              <a:avLst/>
              <a:gdLst/>
              <a:ahLst/>
              <a:cxnLst/>
              <a:rect r="r" b="b" t="t" l="l"/>
              <a:pathLst>
                <a:path h="1135764" w="4830362">
                  <a:moveTo>
                    <a:pt x="0" y="0"/>
                  </a:moveTo>
                  <a:lnTo>
                    <a:pt x="4830362" y="0"/>
                  </a:lnTo>
                  <a:lnTo>
                    <a:pt x="4830362" y="1135764"/>
                  </a:lnTo>
                  <a:lnTo>
                    <a:pt x="0" y="1135764"/>
                  </a:lnTo>
                  <a:close/>
                </a:path>
              </a:pathLst>
            </a:custGeom>
            <a:solidFill>
              <a:srgbClr val="B6AD99"/>
            </a:solidFill>
          </p:spPr>
        </p:sp>
        <p:sp>
          <p:nvSpPr>
            <p:cNvPr name="TextBox 5" id="5"/>
            <p:cNvSpPr txBox="true"/>
            <p:nvPr/>
          </p:nvSpPr>
          <p:spPr>
            <a:xfrm>
              <a:off x="0" y="-47625"/>
              <a:ext cx="4830362" cy="1183389"/>
            </a:xfrm>
            <a:prstGeom prst="rect">
              <a:avLst/>
            </a:prstGeom>
          </p:spPr>
          <p:txBody>
            <a:bodyPr anchor="ctr" rtlCol="false" tIns="50800" lIns="50800" bIns="50800" rIns="50800"/>
            <a:lstStyle/>
            <a:p>
              <a:pPr algn="ctr">
                <a:lnSpc>
                  <a:spcPts val="2800"/>
                </a:lnSpc>
              </a:pPr>
            </a:p>
          </p:txBody>
        </p:sp>
      </p:grpSp>
      <p:sp>
        <p:nvSpPr>
          <p:cNvPr name="Freeform 6" id="6"/>
          <p:cNvSpPr/>
          <p:nvPr/>
        </p:nvSpPr>
        <p:spPr>
          <a:xfrm flipH="false" flipV="false" rot="0">
            <a:off x="1436086" y="6924310"/>
            <a:ext cx="347345" cy="347345"/>
          </a:xfrm>
          <a:custGeom>
            <a:avLst/>
            <a:gdLst/>
            <a:ahLst/>
            <a:cxnLst/>
            <a:rect r="r" b="b" t="t" l="l"/>
            <a:pathLst>
              <a:path h="347345" w="347345">
                <a:moveTo>
                  <a:pt x="0" y="0"/>
                </a:moveTo>
                <a:lnTo>
                  <a:pt x="347345" y="0"/>
                </a:lnTo>
                <a:lnTo>
                  <a:pt x="347345" y="347345"/>
                </a:lnTo>
                <a:lnTo>
                  <a:pt x="0" y="3473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436086" y="7369968"/>
            <a:ext cx="347345" cy="347345"/>
          </a:xfrm>
          <a:custGeom>
            <a:avLst/>
            <a:gdLst/>
            <a:ahLst/>
            <a:cxnLst/>
            <a:rect r="r" b="b" t="t" l="l"/>
            <a:pathLst>
              <a:path h="347345" w="347345">
                <a:moveTo>
                  <a:pt x="0" y="0"/>
                </a:moveTo>
                <a:lnTo>
                  <a:pt x="347345" y="0"/>
                </a:lnTo>
                <a:lnTo>
                  <a:pt x="347345" y="347345"/>
                </a:lnTo>
                <a:lnTo>
                  <a:pt x="0" y="34734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853915" y="1733281"/>
            <a:ext cx="8834125" cy="1087754"/>
          </a:xfrm>
          <a:prstGeom prst="rect">
            <a:avLst/>
          </a:prstGeom>
        </p:spPr>
        <p:txBody>
          <a:bodyPr anchor="t" rtlCol="false" tIns="0" lIns="0" bIns="0" rIns="0">
            <a:spAutoFit/>
          </a:bodyPr>
          <a:lstStyle/>
          <a:p>
            <a:pPr>
              <a:lnSpc>
                <a:spcPts val="7919"/>
              </a:lnSpc>
            </a:pPr>
            <a:r>
              <a:rPr lang="en-US" sz="8799">
                <a:solidFill>
                  <a:srgbClr val="1C120B"/>
                </a:solidFill>
                <a:latin typeface="Gotham Condensed Bold"/>
              </a:rPr>
              <a:t>WHY US?</a:t>
            </a:r>
          </a:p>
        </p:txBody>
      </p:sp>
      <p:sp>
        <p:nvSpPr>
          <p:cNvPr name="AutoShape 9" id="9"/>
          <p:cNvSpPr/>
          <p:nvPr/>
        </p:nvSpPr>
        <p:spPr>
          <a:xfrm flipH="true">
            <a:off x="898897" y="-144536"/>
            <a:ext cx="0" cy="10724545"/>
          </a:xfrm>
          <a:prstGeom prst="line">
            <a:avLst/>
          </a:prstGeom>
          <a:ln cap="flat" w="19050">
            <a:solidFill>
              <a:srgbClr val="1C120B"/>
            </a:solidFill>
            <a:prstDash val="solid"/>
            <a:headEnd type="none" len="sm" w="sm"/>
            <a:tailEnd type="none" len="sm" w="sm"/>
          </a:ln>
        </p:spPr>
      </p:sp>
      <p:grpSp>
        <p:nvGrpSpPr>
          <p:cNvPr name="Group 10" id="10"/>
          <p:cNvGrpSpPr/>
          <p:nvPr/>
        </p:nvGrpSpPr>
        <p:grpSpPr>
          <a:xfrm rot="5400000">
            <a:off x="552230" y="9020839"/>
            <a:ext cx="712383" cy="474922"/>
            <a:chOff x="0" y="0"/>
            <a:chExt cx="949844" cy="633229"/>
          </a:xfrm>
        </p:grpSpPr>
        <p:grpSp>
          <p:nvGrpSpPr>
            <p:cNvPr name="Group 11" id="11"/>
            <p:cNvGrpSpPr/>
            <p:nvPr/>
          </p:nvGrpSpPr>
          <p:grpSpPr>
            <a:xfrm rot="0">
              <a:off x="316615" y="0"/>
              <a:ext cx="633229" cy="63322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nvGrpSpPr>
            <p:cNvPr name="Group 14" id="14"/>
            <p:cNvGrpSpPr/>
            <p:nvPr/>
          </p:nvGrpSpPr>
          <p:grpSpPr>
            <a:xfrm rot="0">
              <a:off x="0" y="0"/>
              <a:ext cx="633229" cy="63322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16" id="16"/>
              <p:cNvSpPr txBox="true"/>
              <p:nvPr/>
            </p:nvSpPr>
            <p:spPr>
              <a:xfrm>
                <a:off x="76200" y="28575"/>
                <a:ext cx="660400" cy="708025"/>
              </a:xfrm>
              <a:prstGeom prst="rect">
                <a:avLst/>
              </a:prstGeom>
            </p:spPr>
            <p:txBody>
              <a:bodyPr anchor="ctr" rtlCol="false" tIns="50800" lIns="50800" bIns="50800" rIns="50800"/>
              <a:lstStyle/>
              <a:p>
                <a:pPr algn="ctr">
                  <a:lnSpc>
                    <a:spcPts val="2800"/>
                  </a:lnSpc>
                </a:pPr>
              </a:p>
            </p:txBody>
          </p:sp>
        </p:grpSp>
      </p:grpSp>
      <p:grpSp>
        <p:nvGrpSpPr>
          <p:cNvPr name="Group 17" id="17"/>
          <p:cNvGrpSpPr/>
          <p:nvPr/>
        </p:nvGrpSpPr>
        <p:grpSpPr>
          <a:xfrm rot="0">
            <a:off x="9935439" y="-2156093"/>
            <a:ext cx="12324266" cy="8216178"/>
            <a:chOff x="0" y="0"/>
            <a:chExt cx="16432355" cy="10954903"/>
          </a:xfrm>
        </p:grpSpPr>
        <p:grpSp>
          <p:nvGrpSpPr>
            <p:cNvPr name="Group 18" id="18"/>
            <p:cNvGrpSpPr/>
            <p:nvPr/>
          </p:nvGrpSpPr>
          <p:grpSpPr>
            <a:xfrm rot="0">
              <a:off x="5477452" y="0"/>
              <a:ext cx="10954903" cy="10954903"/>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799"/>
                  </a:lnSpc>
                </a:pPr>
              </a:p>
            </p:txBody>
          </p:sp>
        </p:grpSp>
        <p:grpSp>
          <p:nvGrpSpPr>
            <p:cNvPr name="Group 21" id="21"/>
            <p:cNvGrpSpPr/>
            <p:nvPr/>
          </p:nvGrpSpPr>
          <p:grpSpPr>
            <a:xfrm rot="0">
              <a:off x="0" y="0"/>
              <a:ext cx="10954903" cy="10954903"/>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1C120B"/>
                </a:solidFill>
                <a:prstDash val="solid"/>
                <a:miter/>
              </a:ln>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799"/>
                  </a:lnSpc>
                </a:pPr>
              </a:p>
            </p:txBody>
          </p:sp>
        </p:grpSp>
      </p:grpSp>
      <p:sp>
        <p:nvSpPr>
          <p:cNvPr name="AutoShape 24" id="24"/>
          <p:cNvSpPr/>
          <p:nvPr/>
        </p:nvSpPr>
        <p:spPr>
          <a:xfrm flipV="true">
            <a:off x="-697356" y="6069610"/>
            <a:ext cx="19682711" cy="0"/>
          </a:xfrm>
          <a:prstGeom prst="line">
            <a:avLst/>
          </a:prstGeom>
          <a:ln cap="flat" w="19050">
            <a:solidFill>
              <a:srgbClr val="1C120B"/>
            </a:solidFill>
            <a:prstDash val="solid"/>
            <a:headEnd type="none" len="sm" w="sm"/>
            <a:tailEnd type="none" len="sm" w="sm"/>
          </a:ln>
        </p:spPr>
      </p:sp>
      <p:sp>
        <p:nvSpPr>
          <p:cNvPr name="TextBox 25" id="25"/>
          <p:cNvSpPr txBox="true"/>
          <p:nvPr/>
        </p:nvSpPr>
        <p:spPr>
          <a:xfrm rot="0">
            <a:off x="1853915" y="9096375"/>
            <a:ext cx="2500635" cy="349250"/>
          </a:xfrm>
          <a:prstGeom prst="rect">
            <a:avLst/>
          </a:prstGeom>
        </p:spPr>
        <p:txBody>
          <a:bodyPr anchor="t" rtlCol="false" tIns="0" lIns="0" bIns="0" rIns="0">
            <a:spAutoFit/>
          </a:bodyPr>
          <a:lstStyle/>
          <a:p>
            <a:pPr>
              <a:lnSpc>
                <a:spcPts val="2800"/>
              </a:lnSpc>
            </a:pPr>
            <a:r>
              <a:rPr lang="en-US" sz="2000" spc="460">
                <a:solidFill>
                  <a:srgbClr val="1C120B"/>
                </a:solidFill>
                <a:latin typeface="DM Sans"/>
              </a:rPr>
              <a:t>PAGE 06</a:t>
            </a:r>
          </a:p>
        </p:txBody>
      </p:sp>
      <p:sp>
        <p:nvSpPr>
          <p:cNvPr name="AutoShape 26" id="26"/>
          <p:cNvSpPr/>
          <p:nvPr/>
        </p:nvSpPr>
        <p:spPr>
          <a:xfrm flipV="true">
            <a:off x="3774727" y="9294812"/>
            <a:ext cx="19682711" cy="0"/>
          </a:xfrm>
          <a:prstGeom prst="line">
            <a:avLst/>
          </a:prstGeom>
          <a:ln cap="flat" w="19050">
            <a:solidFill>
              <a:srgbClr val="1C120B"/>
            </a:solidFill>
            <a:prstDash val="solid"/>
            <a:headEnd type="none" len="sm" w="sm"/>
            <a:tailEnd type="none" len="sm" w="sm"/>
          </a:ln>
        </p:spPr>
      </p:sp>
      <p:sp>
        <p:nvSpPr>
          <p:cNvPr name="AutoShape 27" id="27"/>
          <p:cNvSpPr/>
          <p:nvPr/>
        </p:nvSpPr>
        <p:spPr>
          <a:xfrm>
            <a:off x="903977" y="860992"/>
            <a:ext cx="18081379" cy="0"/>
          </a:xfrm>
          <a:prstGeom prst="line">
            <a:avLst/>
          </a:prstGeom>
          <a:ln cap="flat" w="19050">
            <a:solidFill>
              <a:srgbClr val="1C120B"/>
            </a:solidFill>
            <a:prstDash val="solid"/>
            <a:headEnd type="none" len="sm" w="sm"/>
            <a:tailEnd type="none" len="sm" w="sm"/>
          </a:ln>
        </p:spPr>
      </p:sp>
      <p:grpSp>
        <p:nvGrpSpPr>
          <p:cNvPr name="Group 28" id="28"/>
          <p:cNvGrpSpPr>
            <a:grpSpLocks noChangeAspect="true"/>
          </p:cNvGrpSpPr>
          <p:nvPr/>
        </p:nvGrpSpPr>
        <p:grpSpPr>
          <a:xfrm rot="0">
            <a:off x="12516271" y="571463"/>
            <a:ext cx="4114893" cy="8142022"/>
            <a:chOff x="0" y="0"/>
            <a:chExt cx="2620010" cy="5184140"/>
          </a:xfrm>
        </p:grpSpPr>
        <p:sp>
          <p:nvSpPr>
            <p:cNvPr name="Freeform 29" id="29"/>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30" id="30"/>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8"/>
              <a:stretch>
                <a:fillRect l="-58351" t="0" r="-58351" b="0"/>
              </a:stretch>
            </a:blipFill>
          </p:spPr>
        </p:sp>
        <p:sp>
          <p:nvSpPr>
            <p:cNvPr name="Freeform 31" id="31"/>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55555"/>
            </a:solidFill>
          </p:spPr>
        </p:sp>
        <p:sp>
          <p:nvSpPr>
            <p:cNvPr name="Freeform 32" id="32"/>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55555"/>
            </a:solidFill>
          </p:spPr>
        </p:sp>
        <p:sp>
          <p:nvSpPr>
            <p:cNvPr name="Freeform 33" id="33"/>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2E2E2E"/>
            </a:solidFill>
          </p:spPr>
        </p:sp>
        <p:sp>
          <p:nvSpPr>
            <p:cNvPr name="Freeform 34" id="34"/>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2E2E2E"/>
            </a:solidFill>
          </p:spPr>
        </p:sp>
        <p:sp>
          <p:nvSpPr>
            <p:cNvPr name="Freeform 35" id="35"/>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2E2E2E"/>
            </a:solidFill>
          </p:spPr>
        </p:sp>
        <p:sp>
          <p:nvSpPr>
            <p:cNvPr name="Freeform 36" id="36"/>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2E2E2E"/>
            </a:solidFill>
          </p:spPr>
        </p:sp>
        <p:sp>
          <p:nvSpPr>
            <p:cNvPr name="Freeform 37" id="37"/>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555555"/>
            </a:solidFill>
          </p:spPr>
        </p:sp>
      </p:grpSp>
      <p:sp>
        <p:nvSpPr>
          <p:cNvPr name="Freeform 38" id="38"/>
          <p:cNvSpPr/>
          <p:nvPr/>
        </p:nvSpPr>
        <p:spPr>
          <a:xfrm flipH="false" flipV="false" rot="0">
            <a:off x="5499756" y="6926318"/>
            <a:ext cx="345337" cy="345337"/>
          </a:xfrm>
          <a:custGeom>
            <a:avLst/>
            <a:gdLst/>
            <a:ahLst/>
            <a:cxnLst/>
            <a:rect r="r" b="b" t="t" l="l"/>
            <a:pathLst>
              <a:path h="345337" w="345337">
                <a:moveTo>
                  <a:pt x="0" y="0"/>
                </a:moveTo>
                <a:lnTo>
                  <a:pt x="345337" y="0"/>
                </a:lnTo>
                <a:lnTo>
                  <a:pt x="345337" y="345337"/>
                </a:lnTo>
                <a:lnTo>
                  <a:pt x="0" y="345337"/>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39" id="39"/>
          <p:cNvSpPr/>
          <p:nvPr/>
        </p:nvSpPr>
        <p:spPr>
          <a:xfrm flipH="false" flipV="false" rot="0">
            <a:off x="5499756" y="7369968"/>
            <a:ext cx="338566" cy="338566"/>
          </a:xfrm>
          <a:custGeom>
            <a:avLst/>
            <a:gdLst/>
            <a:ahLst/>
            <a:cxnLst/>
            <a:rect r="r" b="b" t="t" l="l"/>
            <a:pathLst>
              <a:path h="338566" w="338566">
                <a:moveTo>
                  <a:pt x="0" y="0"/>
                </a:moveTo>
                <a:lnTo>
                  <a:pt x="338566" y="0"/>
                </a:lnTo>
                <a:lnTo>
                  <a:pt x="338566" y="338567"/>
                </a:lnTo>
                <a:lnTo>
                  <a:pt x="0" y="338567"/>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40" id="40"/>
          <p:cNvSpPr txBox="true"/>
          <p:nvPr/>
        </p:nvSpPr>
        <p:spPr>
          <a:xfrm rot="0">
            <a:off x="1853915" y="3143874"/>
            <a:ext cx="7053135" cy="2111375"/>
          </a:xfrm>
          <a:prstGeom prst="rect">
            <a:avLst/>
          </a:prstGeom>
        </p:spPr>
        <p:txBody>
          <a:bodyPr anchor="t" rtlCol="false" tIns="0" lIns="0" bIns="0" rIns="0">
            <a:spAutoFit/>
          </a:bodyPr>
          <a:lstStyle/>
          <a:p>
            <a:pPr>
              <a:lnSpc>
                <a:spcPts val="2800"/>
              </a:lnSpc>
            </a:pPr>
            <a:r>
              <a:rPr lang="en-US" sz="2000" spc="40">
                <a:solidFill>
                  <a:srgbClr val="1C120B"/>
                </a:solidFill>
                <a:latin typeface="DM Sans"/>
              </a:rPr>
              <a:t>Owning an Reusable Water Bottle is more than just a commitment to only using non plastic water bottles. It’s more than only ever filling up your refillable water bottle instead of buying bottled water. It’s more than sharing your love for a stylish B Corp certified eco water bottle made from recycled materials.</a:t>
            </a:r>
          </a:p>
        </p:txBody>
      </p:sp>
      <p:sp>
        <p:nvSpPr>
          <p:cNvPr name="TextBox 41" id="41"/>
          <p:cNvSpPr txBox="true"/>
          <p:nvPr/>
        </p:nvSpPr>
        <p:spPr>
          <a:xfrm rot="0">
            <a:off x="1853915" y="6876685"/>
            <a:ext cx="3605939" cy="349250"/>
          </a:xfrm>
          <a:prstGeom prst="rect">
            <a:avLst/>
          </a:prstGeom>
        </p:spPr>
        <p:txBody>
          <a:bodyPr anchor="t" rtlCol="false" tIns="0" lIns="0" bIns="0" rIns="0">
            <a:spAutoFit/>
          </a:bodyPr>
          <a:lstStyle/>
          <a:p>
            <a:pPr>
              <a:lnSpc>
                <a:spcPts val="2800"/>
              </a:lnSpc>
            </a:pPr>
            <a:r>
              <a:rPr lang="en-US" sz="2000">
                <a:solidFill>
                  <a:srgbClr val="1C120B"/>
                </a:solidFill>
                <a:latin typeface="DM Sans"/>
              </a:rPr>
              <a:t>+62-817-4228-1004</a:t>
            </a:r>
          </a:p>
        </p:txBody>
      </p:sp>
      <p:sp>
        <p:nvSpPr>
          <p:cNvPr name="TextBox 42" id="42"/>
          <p:cNvSpPr txBox="true"/>
          <p:nvPr/>
        </p:nvSpPr>
        <p:spPr>
          <a:xfrm rot="0">
            <a:off x="1853915" y="7349760"/>
            <a:ext cx="3605939" cy="349250"/>
          </a:xfrm>
          <a:prstGeom prst="rect">
            <a:avLst/>
          </a:prstGeom>
        </p:spPr>
        <p:txBody>
          <a:bodyPr anchor="t" rtlCol="false" tIns="0" lIns="0" bIns="0" rIns="0">
            <a:spAutoFit/>
          </a:bodyPr>
          <a:lstStyle/>
          <a:p>
            <a:pPr>
              <a:lnSpc>
                <a:spcPts val="2800"/>
              </a:lnSpc>
            </a:pPr>
            <a:r>
              <a:rPr lang="en-US" sz="2000">
                <a:solidFill>
                  <a:srgbClr val="1C120B"/>
                </a:solidFill>
                <a:latin typeface="DM Sans"/>
              </a:rPr>
              <a:t>ecofriendly@gmail.com</a:t>
            </a:r>
          </a:p>
        </p:txBody>
      </p:sp>
      <p:sp>
        <p:nvSpPr>
          <p:cNvPr name="TextBox 43" id="43"/>
          <p:cNvSpPr txBox="true"/>
          <p:nvPr/>
        </p:nvSpPr>
        <p:spPr>
          <a:xfrm rot="0">
            <a:off x="5882987" y="6876685"/>
            <a:ext cx="5804257" cy="349250"/>
          </a:xfrm>
          <a:prstGeom prst="rect">
            <a:avLst/>
          </a:prstGeom>
        </p:spPr>
        <p:txBody>
          <a:bodyPr anchor="t" rtlCol="false" tIns="0" lIns="0" bIns="0" rIns="0">
            <a:spAutoFit/>
          </a:bodyPr>
          <a:lstStyle/>
          <a:p>
            <a:pPr>
              <a:lnSpc>
                <a:spcPts val="2800"/>
              </a:lnSpc>
            </a:pPr>
            <a:r>
              <a:rPr lang="en-US" sz="2000">
                <a:solidFill>
                  <a:srgbClr val="1C120B"/>
                </a:solidFill>
                <a:latin typeface="DM Sans"/>
              </a:rPr>
              <a:t>www.ecofriendly.com</a:t>
            </a:r>
          </a:p>
        </p:txBody>
      </p:sp>
      <p:sp>
        <p:nvSpPr>
          <p:cNvPr name="TextBox 44" id="44"/>
          <p:cNvSpPr txBox="true"/>
          <p:nvPr/>
        </p:nvSpPr>
        <p:spPr>
          <a:xfrm rot="0">
            <a:off x="5882987" y="7349760"/>
            <a:ext cx="5804257" cy="349250"/>
          </a:xfrm>
          <a:prstGeom prst="rect">
            <a:avLst/>
          </a:prstGeom>
        </p:spPr>
        <p:txBody>
          <a:bodyPr anchor="t" rtlCol="false" tIns="0" lIns="0" bIns="0" rIns="0">
            <a:spAutoFit/>
          </a:bodyPr>
          <a:lstStyle/>
          <a:p>
            <a:pPr>
              <a:lnSpc>
                <a:spcPts val="2800"/>
              </a:lnSpc>
            </a:pPr>
            <a:r>
              <a:rPr lang="en-US" sz="2000">
                <a:solidFill>
                  <a:srgbClr val="1C120B"/>
                </a:solidFill>
                <a:latin typeface="DM Sans"/>
              </a:rPr>
              <a:t>176 Tlogosari St., Semarang City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DAF6OB7AM18</dc:identifier>
  <dcterms:modified xsi:type="dcterms:W3CDTF">2011-08-01T06:04:30Z</dcterms:modified>
  <cp:revision>1</cp:revision>
  <dc:title>Beige Minimalist Casual Fashion Collection Presentation</dc:title>
</cp:coreProperties>
</file>

<file path=docProps/thumbnail.jpeg>
</file>